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97" r:id="rId3"/>
    <p:sldId id="269" r:id="rId4"/>
    <p:sldId id="275" r:id="rId5"/>
    <p:sldId id="258" r:id="rId6"/>
    <p:sldId id="259" r:id="rId7"/>
    <p:sldId id="268" r:id="rId8"/>
    <p:sldId id="287" r:id="rId9"/>
    <p:sldId id="263" r:id="rId10"/>
    <p:sldId id="301" r:id="rId11"/>
    <p:sldId id="294" r:id="rId12"/>
    <p:sldId id="295" r:id="rId13"/>
    <p:sldId id="282" r:id="rId14"/>
    <p:sldId id="296" r:id="rId15"/>
    <p:sldId id="298" r:id="rId16"/>
    <p:sldId id="302" r:id="rId17"/>
    <p:sldId id="303" r:id="rId18"/>
    <p:sldId id="304" r:id="rId19"/>
    <p:sldId id="305" r:id="rId20"/>
    <p:sldId id="306" r:id="rId21"/>
    <p:sldId id="309" r:id="rId22"/>
    <p:sldId id="307" r:id="rId23"/>
    <p:sldId id="308"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題名" id="{6F3C9669-88CE-7F45-BC72-BFB2AD3B8ACB}">
          <p14:sldIdLst>
            <p14:sldId id="256"/>
          </p14:sldIdLst>
        </p14:section>
        <p14:section name="背景" id="{2D821B57-303B-654C-B0D0-26325819ABC3}">
          <p14:sldIdLst>
            <p14:sldId id="297"/>
            <p14:sldId id="269"/>
            <p14:sldId id="275"/>
            <p14:sldId id="258"/>
            <p14:sldId id="259"/>
          </p14:sldIdLst>
        </p14:section>
        <p14:section name="研究内容" id="{EF3BD805-50CC-694F-BF6B-9B834B1F89CA}">
          <p14:sldIdLst>
            <p14:sldId id="268"/>
            <p14:sldId id="287"/>
            <p14:sldId id="263"/>
          </p14:sldIdLst>
        </p14:section>
        <p14:section name="結果" id="{A8C6C918-2A41-A84D-B606-9CA394B916E9}">
          <p14:sldIdLst>
            <p14:sldId id="301"/>
            <p14:sldId id="294"/>
          </p14:sldIdLst>
        </p14:section>
        <p14:section name="考察" id="{B66B8571-FE26-4A40-A21D-778CAD851D4C}">
          <p14:sldIdLst>
            <p14:sldId id="295"/>
            <p14:sldId id="282"/>
          </p14:sldIdLst>
        </p14:section>
        <p14:section name="まとめ" id="{CABB4498-7D47-CA4B-AE64-262210009493}">
          <p14:sldIdLst>
            <p14:sldId id="296"/>
            <p14:sldId id="298"/>
          </p14:sldIdLst>
        </p14:section>
        <p14:section name="追加資料" id="{CBA5970E-AA55-A549-A12F-E357DE7BE5F3}">
          <p14:sldIdLst>
            <p14:sldId id="302"/>
            <p14:sldId id="303"/>
            <p14:sldId id="304"/>
            <p14:sldId id="305"/>
            <p14:sldId id="306"/>
            <p14:sldId id="309"/>
            <p14:sldId id="307"/>
            <p14:sldId id="308"/>
          </p14:sldIdLst>
        </p14:section>
        <p14:section name="メモ" id="{1EC30898-7715-F14B-8957-37B22078376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佐藤 史歩" initials="佐藤" lastIdx="4" clrIdx="0">
    <p:extLst>
      <p:ext uri="{19B8F6BF-5375-455C-9EA6-DF929625EA0E}">
        <p15:presenceInfo xmlns:p15="http://schemas.microsoft.com/office/powerpoint/2012/main" userId="86c700c67ed7f1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C3F6"/>
    <a:srgbClr val="FDE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p:restoredTop sz="69014"/>
  </p:normalViewPr>
  <p:slideViewPr>
    <p:cSldViewPr snapToGrid="0" snapToObjects="1">
      <p:cViewPr varScale="1">
        <p:scale>
          <a:sx n="78" d="100"/>
          <a:sy n="78"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38CDD-0E7F-1346-9F98-27F186AADF55}" type="datetimeFigureOut">
              <a:rPr kumimoji="1" lang="ja-JP" altLang="en-US" smtClean="0"/>
              <a:t>2021/2/4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19E74-FB93-054D-9922-45C0CAFDB0DB}" type="slidenum">
              <a:rPr kumimoji="1" lang="ja-JP" altLang="en-US" smtClean="0"/>
              <a:t>‹#›</a:t>
            </a:fld>
            <a:endParaRPr kumimoji="1" lang="ja-JP" altLang="en-US"/>
          </a:p>
        </p:txBody>
      </p:sp>
    </p:spTree>
    <p:extLst>
      <p:ext uri="{BB962C8B-B14F-4D97-AF65-F5344CB8AC3E}">
        <p14:creationId xmlns:p14="http://schemas.microsoft.com/office/powerpoint/2010/main" val="2488524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d.hatena.ne.jp/keyword/%C8%F9%CA%AC" TargetMode="External"/><Relationship Id="rId3" Type="http://schemas.openxmlformats.org/officeDocument/2006/relationships/hyperlink" Target="http://d.hatena.ne.jp/keyword/%BA%C7%CC%E0%BF%E4%C4%EA" TargetMode="External"/><Relationship Id="rId7" Type="http://schemas.openxmlformats.org/officeDocument/2006/relationships/hyperlink" Target="http://d.hatena.ne.jp/keyword/%BA%C7%CC%E0%BF%E4%C4%E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d.hatena.ne.jp/keyword/%A5%A2%A5%EB%A5%B4%A5%EA%A5%BA%A5%E0" TargetMode="External"/><Relationship Id="rId5" Type="http://schemas.openxmlformats.org/officeDocument/2006/relationships/hyperlink" Target="http://d.hatena.ne.jp/keyword/%C8%F3%C0%FE%B7%C1" TargetMode="External"/><Relationship Id="rId10" Type="http://schemas.openxmlformats.org/officeDocument/2006/relationships/hyperlink" Target="http://d.hatena.ne.jp/keyword/%A5%A2%A5%EB%A5%B4%A5%EA%A5%BA%A5%E0" TargetMode="External"/><Relationship Id="rId4" Type="http://schemas.openxmlformats.org/officeDocument/2006/relationships/hyperlink" Target="http://d.hatena.ne.jp/keyword/%C8%F9%CA%AC" TargetMode="External"/><Relationship Id="rId9" Type="http://schemas.openxmlformats.org/officeDocument/2006/relationships/hyperlink" Target="http://d.hatena.ne.jp/keyword/%C8%F3%C0%FE%B7%C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大規模知識発見分野津田研究室の佐藤史歩です。</a:t>
            </a:r>
            <a:endParaRPr kumimoji="1" lang="en" altLang="ja-JP" dirty="0"/>
          </a:p>
          <a:p>
            <a:r>
              <a:rPr kumimoji="1" lang="ja-JP" altLang="en-US"/>
              <a:t>これからイジングマシンを用いた正確ロジスティック回帰分析という題目で発表をさせていただきます。</a:t>
            </a:r>
            <a:endParaRPr kumimoji="1" lang="en" altLang="ja-JP" dirty="0"/>
          </a:p>
          <a:p>
            <a:endParaRPr kumimoji="1" lang="en" altLang="ja-JP" dirty="0"/>
          </a:p>
          <a:p>
            <a:r>
              <a:rPr kumimoji="1" lang="en" altLang="ja-JP" dirty="0"/>
              <a:t>### memo</a:t>
            </a:r>
          </a:p>
          <a:p>
            <a:r>
              <a:rPr kumimoji="1" lang="ja-JP" altLang="en-US"/>
              <a:t>等式制約、漸近論を使っていないから良い、</a:t>
            </a:r>
            <a:r>
              <a:rPr kumimoji="1" lang="en" altLang="ja-JP" dirty="0" err="1"/>
              <a:t>neal</a:t>
            </a:r>
            <a:r>
              <a:rPr kumimoji="1" lang="ja-JP" altLang="en-US"/>
              <a:t>の設定で</a:t>
            </a:r>
            <a:r>
              <a:rPr kumimoji="1" lang="en-US" altLang="ja-JP" dirty="0"/>
              <a:t>1, -1</a:t>
            </a:r>
            <a:r>
              <a:rPr kumimoji="1" lang="ja-JP" altLang="en-US"/>
              <a:t>に変えられるか、十分統計量、</a:t>
            </a:r>
            <a:r>
              <a:rPr kumimoji="1" lang="en" altLang="ja-JP" dirty="0"/>
              <a:t>t^</a:t>
            </a:r>
            <a:r>
              <a:rPr kumimoji="1" lang="ja-JP" altLang="en-US"/>
              <a:t>はオリジナルのデータを使って計算した、漸近論は</a:t>
            </a:r>
            <a:r>
              <a:rPr kumimoji="1" lang="en" altLang="ja-JP" dirty="0"/>
              <a:t>n</a:t>
            </a:r>
            <a:r>
              <a:rPr kumimoji="1" lang="ja-JP" altLang="en-US"/>
              <a:t>をすごく増やしたときにする、</a:t>
            </a:r>
            <a:r>
              <a:rPr kumimoji="1" lang="en" altLang="ja-JP" dirty="0" err="1"/>
              <a:t>qa</a:t>
            </a:r>
            <a:r>
              <a:rPr kumimoji="1" lang="ja-JP" altLang="en-US"/>
              <a:t>で統計の問題を解くのはなかなかない、戦前（ビッグデータがない）に作った基準を今も使っている、最尤推定をする際に十分統計量だけ知っていれば圧縮な可能</a:t>
            </a:r>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a:t>
            </a:fld>
            <a:endParaRPr kumimoji="1" lang="ja-JP" altLang="en-US"/>
          </a:p>
        </p:txBody>
      </p:sp>
    </p:spTree>
    <p:extLst>
      <p:ext uri="{BB962C8B-B14F-4D97-AF65-F5344CB8AC3E}">
        <p14:creationId xmlns:p14="http://schemas.microsoft.com/office/powerpoint/2010/main" val="1555162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本実験における量子アニーリングに先立ちまして、チェーン強度を決定しました。</a:t>
            </a:r>
            <a:endParaRPr kumimoji="1" lang="en-US" altLang="ja-JP" dirty="0"/>
          </a:p>
          <a:p>
            <a:r>
              <a:rPr kumimoji="1" lang="ja-JP" altLang="en-US"/>
              <a:t>チェーンとは、今回使用した</a:t>
            </a:r>
            <a:r>
              <a:rPr kumimoji="1" lang="en-US" altLang="ja-JP" dirty="0"/>
              <a:t>D-wave</a:t>
            </a:r>
            <a:r>
              <a:rPr kumimoji="1" lang="ja-JP" altLang="en-US"/>
              <a:t>実機など隣接結合マシンにおいて、問題側の変数である論理ビットを、実機側の変数である物理量子ビット複数個用いて表す際に使用するものです。</a:t>
            </a:r>
            <a:endParaRPr kumimoji="1" lang="en-US" altLang="ja-JP" dirty="0"/>
          </a:p>
          <a:p>
            <a:r>
              <a:rPr kumimoji="1" lang="ja-JP" altLang="en-US"/>
              <a:t>弱すぎるとチェーンが壊れてしまい、強すぎると問題そのものを壊してしまうため適切な強度を設定する必要があります。</a:t>
            </a:r>
            <a:endParaRPr kumimoji="1" lang="en-US" altLang="ja-JP" dirty="0"/>
          </a:p>
          <a:p>
            <a:r>
              <a:rPr kumimoji="1" lang="ja-JP" altLang="en-US"/>
              <a:t>今回それぞれのデータサイズ、</a:t>
            </a:r>
            <a:r>
              <a:rPr kumimoji="1" lang="en-US" altLang="ja-JP" dirty="0"/>
              <a:t>10-35</a:t>
            </a:r>
            <a:r>
              <a:rPr kumimoji="1" lang="ja-JP" altLang="en-US"/>
              <a:t>までのチェーン強度に対し、</a:t>
            </a:r>
            <a:r>
              <a:rPr kumimoji="1" lang="en-US" altLang="ja-JP" dirty="0"/>
              <a:t>1</a:t>
            </a:r>
            <a:r>
              <a:rPr kumimoji="1" lang="ja-JP" altLang="en-US"/>
              <a:t>万サンプル生成を</a:t>
            </a:r>
            <a:r>
              <a:rPr kumimoji="1" lang="en-US" altLang="ja-JP" dirty="0"/>
              <a:t>10</a:t>
            </a:r>
            <a:r>
              <a:rPr kumimoji="1" lang="ja-JP" altLang="en-US"/>
              <a:t>回ずつ試みた際の、適合度合いをチェーンの壊れた割合と、得られた有効サンプル数で判定しました。</a:t>
            </a:r>
            <a:endParaRPr kumimoji="1" lang="en-US" altLang="ja-JP" dirty="0"/>
          </a:p>
          <a:p>
            <a:r>
              <a:rPr kumimoji="1" lang="ja-JP" altLang="en-US"/>
              <a:t>結果を２つのグラフに示します。左の折れ線グラフはチェーンの破壊割合の誤差つき平均を表し、右の折れ線グラフは分散が大きかったため有効サンプル数の平均のみを表しています。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以上の実験を踏まえ、各サイズデータに対し、チェーンの破壊割合が十分小さく有効サンプル数が最多であった強度を設定し、以降の実験を行いました。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dirty="0"/>
          </a:p>
          <a:p>
            <a:pPr marL="171450" indent="-171450">
              <a:buFontTx/>
              <a:buChar char="-"/>
            </a:pPr>
            <a:r>
              <a:rPr kumimoji="1" lang="en-US" altLang="ja-JP" dirty="0"/>
              <a:t>2*</a:t>
            </a:r>
            <a:r>
              <a:rPr kumimoji="1" lang="ja-JP" altLang="en-US"/>
              <a:t>データバラエティ</a:t>
            </a:r>
            <a:r>
              <a:rPr kumimoji="1" lang="en-US" altLang="ja-JP" dirty="0"/>
              <a:t>5</a:t>
            </a:r>
            <a:r>
              <a:rPr kumimoji="1" lang="ja-JP" altLang="en-US"/>
              <a:t>つ</a:t>
            </a:r>
            <a:r>
              <a:rPr kumimoji="1" lang="en-US" altLang="ja-JP" dirty="0"/>
              <a:t>=10</a:t>
            </a:r>
          </a:p>
          <a:p>
            <a:pPr marL="171450" indent="-171450">
              <a:buFontTx/>
              <a:buChar char="-"/>
            </a:pPr>
            <a:r>
              <a:rPr kumimoji="1" lang="ja-JP" altLang="en-US"/>
              <a:t>各</a:t>
            </a:r>
            <a:r>
              <a:rPr kumimoji="1" lang="en-US" altLang="ja-JP" dirty="0"/>
              <a:t>10**4num_reads</a:t>
            </a:r>
          </a:p>
          <a:p>
            <a:r>
              <a:rPr kumimoji="1" lang="ja-JP" altLang="en-US"/>
              <a:t>チェーン中にある量子ビットは元々一つの論理ビットを表すために導入されたため、同じ値を取る必要がある。</a:t>
            </a:r>
            <a:endParaRPr kumimoji="1" lang="en-US" altLang="ja-JP" dirty="0"/>
          </a:p>
          <a:p>
            <a:r>
              <a:rPr kumimoji="1" lang="ja-JP" altLang="en-US"/>
              <a:t>もし取ることができていなかったら、壊れています。</a:t>
            </a:r>
            <a:endParaRPr kumimoji="1" lang="en-US" altLang="ja-JP" dirty="0"/>
          </a:p>
          <a:p>
            <a:r>
              <a:rPr kumimoji="1" lang="ja-JP" altLang="en-US"/>
              <a:t>チェーン内の結合もカプラーで、この値は負の値。強磁性結合を取るため。</a:t>
            </a:r>
            <a:endParaRPr kumimoji="1" lang="en-US" altLang="ja-JP" dirty="0"/>
          </a:p>
          <a:p>
            <a:r>
              <a:rPr kumimoji="1" lang="ja-JP" altLang="en-US"/>
              <a:t>有効サンプル数を誤差つき平均で示さなかった理由は、分散が大きいため</a:t>
            </a:r>
            <a:r>
              <a:rPr kumimoji="1" lang="en-US" altLang="ja-JP" dirty="0"/>
              <a:t>plot</a:t>
            </a:r>
            <a:r>
              <a:rPr kumimoji="1" lang="ja-JP" altLang="en-US"/>
              <a:t>すると見にくい図となったためです。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10</a:t>
            </a:fld>
            <a:endParaRPr kumimoji="1" lang="ja-JP" altLang="en-US"/>
          </a:p>
        </p:txBody>
      </p:sp>
    </p:spTree>
    <p:extLst>
      <p:ext uri="{BB962C8B-B14F-4D97-AF65-F5344CB8AC3E}">
        <p14:creationId xmlns:p14="http://schemas.microsoft.com/office/powerpoint/2010/main" val="40268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こちらにて正確ロジスティック回帰分析にイジングモデルを適用させた際の結果を示します。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がデータサイズによらず時間に変化がないのは、アニーリング時間を任意で設定可能であり、様々な時間を試した結果違いが見られなかったためデータサイズによらず初期設定値を用いたためです。</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また</a:t>
                </a:r>
                <a:r>
                  <a:rPr kumimoji="1" lang="en-US" altLang="ja-JP" sz="1200" b="0" i="0" kern="1200" dirty="0">
                    <a:solidFill>
                      <a:schemeClr val="tx1"/>
                    </a:solidFill>
                    <a:effectLst/>
                    <a:latin typeface="+mn-lt"/>
                    <a:ea typeface="+mn-ea"/>
                    <a:cs typeface="+mn-cs"/>
                  </a:rPr>
                  <a:t>30bit</a:t>
                </a:r>
                <a:r>
                  <a:rPr kumimoji="1" lang="ja-JP" altLang="en-US" sz="1200" b="0" i="0" kern="1200">
                    <a:solidFill>
                      <a:schemeClr val="tx1"/>
                    </a:solidFill>
                    <a:effectLst/>
                    <a:latin typeface="+mn-lt"/>
                    <a:ea typeface="+mn-ea"/>
                    <a:cs typeface="+mn-cs"/>
                  </a:rPr>
                  <a:t>までの結果しか載せていない理由は、全列挙において現実的な時間内で計算が可能であったのが</a:t>
                </a:r>
                <a:r>
                  <a:rPr kumimoji="1" lang="en-US" altLang="ja-JP" sz="1200" b="0" i="0" kern="1200" dirty="0">
                    <a:solidFill>
                      <a:schemeClr val="tx1"/>
                    </a:solidFill>
                    <a:effectLst/>
                    <a:latin typeface="+mn-lt"/>
                    <a:ea typeface="+mn-ea"/>
                    <a:cs typeface="+mn-cs"/>
                  </a:rPr>
                  <a:t>30bit</a:t>
                </a:r>
                <a:r>
                  <a:rPr kumimoji="1" lang="ja-JP" altLang="en-US" sz="1200" b="0" i="0" kern="1200">
                    <a:solidFill>
                      <a:schemeClr val="tx1"/>
                    </a:solidFill>
                    <a:effectLst/>
                    <a:latin typeface="+mn-lt"/>
                    <a:ea typeface="+mn-ea"/>
                    <a:cs typeface="+mn-cs"/>
                  </a:rPr>
                  <a:t>までであったためです。</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は、基底状態である有効サンプルの数において全列挙には及ばないものの</a:t>
                </a:r>
                <a:r>
                  <a:rPr kumimoji="1" lang="en-US" altLang="ja-JP" sz="1200" b="0" i="0" kern="1200" dirty="0">
                    <a:solidFill>
                      <a:schemeClr val="tx1"/>
                    </a:solidFill>
                    <a:effectLst/>
                    <a:latin typeface="+mn-lt"/>
                    <a:ea typeface="+mn-ea"/>
                    <a:cs typeface="+mn-cs"/>
                  </a:rPr>
                  <a:t>p</a:t>
                </a:r>
                <a:r>
                  <a:rPr kumimoji="1" lang="ja-JP" altLang="en-US" sz="1200" b="0" i="0" kern="1200">
                    <a:solidFill>
                      <a:schemeClr val="tx1"/>
                    </a:solidFill>
                    <a:effectLst/>
                    <a:latin typeface="+mn-lt"/>
                    <a:ea typeface="+mn-ea"/>
                    <a:cs typeface="+mn-cs"/>
                  </a:rPr>
                  <a:t>値誤差が僅差となったことから、イジングモデルの利用は適切であったと考えました。</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一方</a:t>
                </a:r>
                <a:r>
                  <a:rPr kumimoji="1" lang="en-US"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は、有効サンプル数が少ないだけでなく</a:t>
                </a:r>
                <a:r>
                  <a:rPr kumimoji="1" lang="en-US" altLang="ja-JP" sz="1200" b="0" i="0" kern="1200" dirty="0">
                    <a:solidFill>
                      <a:schemeClr val="tx1"/>
                    </a:solidFill>
                    <a:effectLst/>
                    <a:latin typeface="+mn-lt"/>
                    <a:ea typeface="+mn-ea"/>
                    <a:cs typeface="+mn-cs"/>
                  </a:rPr>
                  <a:t>p</a:t>
                </a:r>
                <a:r>
                  <a:rPr kumimoji="1" lang="ja-JP" altLang="en-US" sz="1200" b="0" i="0" kern="1200">
                    <a:solidFill>
                      <a:schemeClr val="tx1"/>
                    </a:solidFill>
                    <a:effectLst/>
                    <a:latin typeface="+mn-lt"/>
                    <a:ea typeface="+mn-ea"/>
                    <a:cs typeface="+mn-cs"/>
                  </a:rPr>
                  <a:t>値誤差も僅差とはいい難い結果となりました。</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の計算時間は</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理想的には</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固定で、</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は古典的な手法なのでビット数が増えると計算時間が増えるというのは大きな違いだと思います。ただし</a:t>
                </a:r>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もあくまでヒューリスティックスなので、書くときは「</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a:t>
                </a:r>
                <a:r>
                  <a:rPr kumimoji="1" lang="en" altLang="ja-JP" sz="1200" b="0" i="0" kern="1200" dirty="0">
                    <a:solidFill>
                      <a:schemeClr val="tx1"/>
                    </a:solidFill>
                    <a:effectLst/>
                    <a:latin typeface="+mn-lt"/>
                    <a:ea typeface="+mn-ea"/>
                    <a:cs typeface="+mn-cs"/>
                  </a:rPr>
                  <a:t>xxx</a:t>
                </a:r>
                <a:r>
                  <a:rPr kumimoji="1" lang="ja-JP" altLang="en-US" sz="1200" b="0" i="0" kern="1200">
                    <a:solidFill>
                      <a:schemeClr val="tx1"/>
                    </a:solidFill>
                    <a:effectLst/>
                    <a:latin typeface="+mn-lt"/>
                    <a:ea typeface="+mn-ea"/>
                    <a:cs typeface="+mn-cs"/>
                  </a:rPr>
                  <a:t>に対し、</a:t>
                </a:r>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では近似解を求めるまでの時間に増加は見られない</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表 </a:t>
                </a:r>
                <a:r>
                  <a:rPr kumimoji="1" lang="en" altLang="ja-JP" sz="1200" b="0" i="0" kern="1200" dirty="0" err="1">
                    <a:solidFill>
                      <a:schemeClr val="tx1"/>
                    </a:solidFill>
                    <a:effectLst/>
                    <a:latin typeface="+mn-lt"/>
                    <a:ea typeface="+mn-ea"/>
                    <a:cs typeface="+mn-cs"/>
                  </a:rPr>
                  <a:t>x.x</a:t>
                </a:r>
                <a:r>
                  <a:rPr kumimoji="1" lang="en" altLang="ja-JP" sz="1200" b="0" i="0" kern="1200" dirty="0">
                    <a:solidFill>
                      <a:schemeClr val="tx1"/>
                    </a:solidFill>
                    <a:effectLst/>
                    <a:latin typeface="+mn-lt"/>
                    <a:ea typeface="+mn-ea"/>
                    <a:cs typeface="+mn-cs"/>
                  </a:rPr>
                  <a:t>)</a:t>
                </a:r>
                <a:r>
                  <a:rPr kumimoji="1" lang="ja-JP" altLang="en" sz="1200" b="0" i="0" kern="120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と実測した事実を述べる程度に抑えておくほうがよいです。</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のパラメータは「温度スケジュール」と、その各温度で各ビットあたり何回更新を試みるかするかという「スイープ数」です。ビット数に関しては線形に増えると考えるのが自然だと思います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スクショでいいのか？</a:t>
                </a:r>
                <a:endParaRPr kumimoji="1" lang="ja-JP" altLang="en-US"/>
              </a:p>
            </p:txBody>
          </p:sp>
        </mc:Choice>
        <mc:Fallback xmlns="">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では結果です。</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まず時間計算量は</a:t>
                </a:r>
                <a:r>
                  <a:rPr lang="en-US" altLang="ja-JP" sz="1200" dirty="0"/>
                  <a:t>SA:</a:t>
                </a:r>
                <a:r>
                  <a:rPr lang="en-US" altLang="ja-JP" sz="1200" i="0" dirty="0">
                    <a:latin typeface="Cambria Math" panose="02040503050406030204" pitchFamily="18" charset="0"/>
                  </a:rPr>
                  <a:t>𝑂(</a:t>
                </a:r>
                <a:r>
                  <a:rPr lang="en-US" altLang="ja-JP" sz="1200" b="0" i="0" dirty="0">
                    <a:latin typeface="Cambria Math" panose="02040503050406030204" pitchFamily="18" charset="0"/>
                  </a:rPr>
                  <a:t>n</a:t>
                </a:r>
                <a:r>
                  <a:rPr lang="en-US" altLang="ja-JP" sz="1200" i="0" dirty="0">
                    <a:latin typeface="Cambria Math" panose="02040503050406030204" pitchFamily="18" charset="0"/>
                  </a:rPr>
                  <a:t>log⁡</a:t>
                </a:r>
                <a:r>
                  <a:rPr lang="en-US" altLang="ja-JP" sz="1200" b="0" i="0" dirty="0">
                    <a:latin typeface="Cambria Math" panose="02040503050406030204" pitchFamily="18" charset="0"/>
                  </a:rPr>
                  <a:t>𝑛</a:t>
                </a:r>
                <a:r>
                  <a:rPr lang="en-US" altLang="ja-JP" sz="1200" i="0" dirty="0">
                    <a:latin typeface="Cambria Math" panose="02040503050406030204" pitchFamily="18" charset="0"/>
                  </a:rPr>
                  <a:t>)</a:t>
                </a:r>
                <a:r>
                  <a:rPr kumimoji="1" lang="en-US" altLang="ja-JP" sz="1200" dirty="0"/>
                  <a:t>, QA:</a:t>
                </a:r>
                <a:r>
                  <a:rPr lang="en-US" altLang="ja-JP" sz="1200" i="0" dirty="0">
                    <a:latin typeface="Cambria Math" panose="02040503050406030204" pitchFamily="18" charset="0"/>
                  </a:rPr>
                  <a:t>𝑂(1)</a:t>
                </a:r>
                <a:r>
                  <a:rPr kumimoji="1" lang="en-US" altLang="ja-JP" sz="1200" dirty="0"/>
                  <a:t>, </a:t>
                </a:r>
                <a:r>
                  <a:rPr kumimoji="1" lang="ja-JP" altLang="en-US" sz="1200" dirty="0"/>
                  <a:t>全列挙</a:t>
                </a:r>
                <a:r>
                  <a:rPr lang="en-US" altLang="ja-JP" sz="1200" dirty="0"/>
                  <a:t>:</a:t>
                </a:r>
                <a:r>
                  <a:rPr lang="en-US" altLang="ja-JP" sz="1200" i="0" dirty="0">
                    <a:latin typeface="Cambria Math" panose="02040503050406030204" pitchFamily="18" charset="0"/>
                  </a:rPr>
                  <a:t>𝑂(</a:t>
                </a:r>
                <a:r>
                  <a:rPr lang="en-US" altLang="ja-JP" sz="1200" b="0" i="0" dirty="0">
                    <a:latin typeface="Cambria Math" panose="02040503050406030204" pitchFamily="18" charset="0"/>
                  </a:rPr>
                  <a:t>2^𝑛</a:t>
                </a:r>
                <a:r>
                  <a:rPr lang="en-US" altLang="ja-JP" sz="1200" i="0" dirty="0">
                    <a:latin typeface="Cambria Math" panose="02040503050406030204" pitchFamily="18" charset="0"/>
                  </a:rPr>
                  <a:t>)</a:t>
                </a:r>
                <a:r>
                  <a:rPr lang="ja-JP" altLang="en-US" sz="1200" i="0" dirty="0">
                    <a:latin typeface="Cambria Math" panose="02040503050406030204" pitchFamily="18" charset="0"/>
                  </a:rPr>
                  <a:t>となりました。</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がデータサイズによらず時間に変化がないのは、アニーリング時間を任意で設定可能であり、様々な時間を試した結果違いが見られなかったためデータサイズによらず初期設定値を用いたためです。</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次に</a:t>
                </a:r>
                <a:r>
                  <a:rPr kumimoji="1" lang="en-US"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は、基底状態である有効サンプルの数において全列挙には及ばないものの</a:t>
                </a:r>
                <a:r>
                  <a:rPr kumimoji="1" lang="en-US" altLang="ja-JP" sz="1200" b="0" i="0" kern="1200" dirty="0">
                    <a:solidFill>
                      <a:schemeClr val="tx1"/>
                    </a:solidFill>
                    <a:effectLst/>
                    <a:latin typeface="+mn-lt"/>
                    <a:ea typeface="+mn-ea"/>
                    <a:cs typeface="+mn-cs"/>
                  </a:rPr>
                  <a:t>p</a:t>
                </a:r>
                <a:r>
                  <a:rPr kumimoji="1" lang="ja-JP" altLang="en-US" sz="1200" b="0" i="0" kern="1200">
                    <a:solidFill>
                      <a:schemeClr val="tx1"/>
                    </a:solidFill>
                    <a:effectLst/>
                    <a:latin typeface="+mn-lt"/>
                    <a:ea typeface="+mn-ea"/>
                    <a:cs typeface="+mn-cs"/>
                  </a:rPr>
                  <a:t>値誤差が僅差となったことから、イジングモデルの利用は適切であったと考えられます。</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一方</a:t>
                </a:r>
                <a:r>
                  <a:rPr kumimoji="1" lang="en-US"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は、有効サンプル数が少ないだけでなく</a:t>
                </a:r>
                <a:r>
                  <a:rPr kumimoji="1" lang="en-US" altLang="ja-JP" sz="1200" b="0" i="0" kern="1200" dirty="0">
                    <a:solidFill>
                      <a:schemeClr val="tx1"/>
                    </a:solidFill>
                    <a:effectLst/>
                    <a:latin typeface="+mn-lt"/>
                    <a:ea typeface="+mn-ea"/>
                    <a:cs typeface="+mn-cs"/>
                  </a:rPr>
                  <a:t>p</a:t>
                </a:r>
                <a:r>
                  <a:rPr kumimoji="1" lang="ja-JP" altLang="en-US" sz="1200" b="0" i="0" kern="1200">
                    <a:solidFill>
                      <a:schemeClr val="tx1"/>
                    </a:solidFill>
                    <a:effectLst/>
                    <a:latin typeface="+mn-lt"/>
                    <a:ea typeface="+mn-ea"/>
                    <a:cs typeface="+mn-cs"/>
                  </a:rPr>
                  <a:t>値誤差も僅差とはいい難い結果となりました。</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の計算時間は</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理想的には</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固定で、</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は古典的な手法なのでビット数が増えると計算時間が増えるというのは大きな違いだと思います。ただし</a:t>
                </a:r>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もあくまでヒューリスティックスなので、書くときは「</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は</a:t>
                </a:r>
                <a:r>
                  <a:rPr kumimoji="1" lang="en" altLang="ja-JP" sz="1200" b="0" i="0" kern="1200" dirty="0">
                    <a:solidFill>
                      <a:schemeClr val="tx1"/>
                    </a:solidFill>
                    <a:effectLst/>
                    <a:latin typeface="+mn-lt"/>
                    <a:ea typeface="+mn-ea"/>
                    <a:cs typeface="+mn-cs"/>
                  </a:rPr>
                  <a:t>xxx</a:t>
                </a:r>
                <a:r>
                  <a:rPr kumimoji="1" lang="ja-JP" altLang="en-US" sz="1200" b="0" i="0" kern="1200">
                    <a:solidFill>
                      <a:schemeClr val="tx1"/>
                    </a:solidFill>
                    <a:effectLst/>
                    <a:latin typeface="+mn-lt"/>
                    <a:ea typeface="+mn-ea"/>
                    <a:cs typeface="+mn-cs"/>
                  </a:rPr>
                  <a:t>に対し、</a:t>
                </a:r>
                <a:r>
                  <a:rPr kumimoji="1" lang="en" altLang="ja-JP" sz="1200" b="0" i="0" kern="1200" dirty="0">
                    <a:solidFill>
                      <a:schemeClr val="tx1"/>
                    </a:solidFill>
                    <a:effectLst/>
                    <a:latin typeface="+mn-lt"/>
                    <a:ea typeface="+mn-ea"/>
                    <a:cs typeface="+mn-cs"/>
                  </a:rPr>
                  <a:t>QA</a:t>
                </a:r>
                <a:r>
                  <a:rPr kumimoji="1" lang="ja-JP" altLang="en-US" sz="1200" b="0" i="0" kern="1200">
                    <a:solidFill>
                      <a:schemeClr val="tx1"/>
                    </a:solidFill>
                    <a:effectLst/>
                    <a:latin typeface="+mn-lt"/>
                    <a:ea typeface="+mn-ea"/>
                    <a:cs typeface="+mn-cs"/>
                  </a:rPr>
                  <a:t>では近似解を求めるまでの時間に増加は見られない</a:t>
                </a: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表 </a:t>
                </a:r>
                <a:r>
                  <a:rPr kumimoji="1" lang="en" altLang="ja-JP" sz="1200" b="0" i="0" kern="1200" dirty="0" err="1">
                    <a:solidFill>
                      <a:schemeClr val="tx1"/>
                    </a:solidFill>
                    <a:effectLst/>
                    <a:latin typeface="+mn-lt"/>
                    <a:ea typeface="+mn-ea"/>
                    <a:cs typeface="+mn-cs"/>
                  </a:rPr>
                  <a:t>x.x</a:t>
                </a:r>
                <a:r>
                  <a:rPr kumimoji="1" lang="en" altLang="ja-JP" sz="1200" b="0" i="0" kern="1200" dirty="0">
                    <a:solidFill>
                      <a:schemeClr val="tx1"/>
                    </a:solidFill>
                    <a:effectLst/>
                    <a:latin typeface="+mn-lt"/>
                    <a:ea typeface="+mn-ea"/>
                    <a:cs typeface="+mn-cs"/>
                  </a:rPr>
                  <a:t>)</a:t>
                </a:r>
                <a:r>
                  <a:rPr kumimoji="1" lang="ja-JP" altLang="en" sz="1200" b="0" i="0" kern="120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と実測した事実を述べる程度に抑えておくほうがよいです。</a:t>
                </a:r>
                <a:r>
                  <a:rPr kumimoji="1" lang="en" altLang="ja-JP" sz="1200" b="0" i="0" kern="1200" dirty="0">
                    <a:solidFill>
                      <a:schemeClr val="tx1"/>
                    </a:solidFill>
                    <a:effectLst/>
                    <a:latin typeface="+mn-lt"/>
                    <a:ea typeface="+mn-ea"/>
                    <a:cs typeface="+mn-cs"/>
                  </a:rPr>
                  <a:t>SA</a:t>
                </a:r>
                <a:r>
                  <a:rPr kumimoji="1" lang="ja-JP" altLang="en-US" sz="1200" b="0" i="0" kern="1200">
                    <a:solidFill>
                      <a:schemeClr val="tx1"/>
                    </a:solidFill>
                    <a:effectLst/>
                    <a:latin typeface="+mn-lt"/>
                    <a:ea typeface="+mn-ea"/>
                    <a:cs typeface="+mn-cs"/>
                  </a:rPr>
                  <a:t>のパラメータは「温度スケジュール」と、その各温度で各ビットあたり何回更新を試みるかするかという「スイープ数」です。ビット数に関しては線形に増えると考えるのが自然だと思います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スクショでいいのか？</a:t>
                </a:r>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11</a:t>
            </a:fld>
            <a:endParaRPr kumimoji="1" lang="ja-JP" altLang="en-US"/>
          </a:p>
        </p:txBody>
      </p:sp>
    </p:spTree>
    <p:extLst>
      <p:ext uri="{BB962C8B-B14F-4D97-AF65-F5344CB8AC3E}">
        <p14:creationId xmlns:p14="http://schemas.microsoft.com/office/powerpoint/2010/main" val="314896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QA, SA</a:t>
            </a:r>
            <a:r>
              <a:rPr kumimoji="1" lang="ja-JP" altLang="en-US"/>
              <a:t>はいずれもイジングモデルであるにも関わらず両者に性能の差が生じたのか私は物理デバイスに問題があると考えました。</a:t>
            </a:r>
            <a:endParaRPr kumimoji="1" lang="en-US" altLang="ja-JP" dirty="0"/>
          </a:p>
          <a:p>
            <a:r>
              <a:rPr kumimoji="1" lang="ja-JP" altLang="en-US"/>
              <a:t>まずは、</a:t>
            </a:r>
            <a:r>
              <a:rPr kumimoji="1" lang="en-US" altLang="ja-JP" dirty="0"/>
              <a:t>ICE</a:t>
            </a:r>
            <a:r>
              <a:rPr kumimoji="1" lang="ja-JP" altLang="en-US"/>
              <a:t>エラーです。</a:t>
            </a:r>
            <a:endParaRPr kumimoji="1" lang="en-US" altLang="ja-JP" dirty="0"/>
          </a:p>
          <a:p>
            <a:r>
              <a:rPr kumimoji="1" lang="ja-JP" altLang="en-US"/>
              <a:t>こちらは、入力パラメータから数％ずれた値を受け取ってしまう現象を指します。</a:t>
            </a:r>
            <a:endParaRPr kumimoji="1" lang="en-US" altLang="ja-JP" dirty="0"/>
          </a:p>
          <a:p>
            <a:r>
              <a:rPr kumimoji="1" lang="ja-JP" altLang="en-US"/>
              <a:t>この現象は、隣接したカプラーからの効果が加わってしまうなどの理由により発生します。</a:t>
            </a:r>
            <a:endParaRPr kumimoji="1" lang="en-US" altLang="ja-JP" dirty="0"/>
          </a:p>
          <a:p>
            <a:r>
              <a:rPr kumimoji="1" lang="ja-JP" altLang="en-US"/>
              <a:t>この対処法として、問題を変えずにパラメータの誤差を平均化する作用を持つ、スピン反転変換があります。</a:t>
            </a:r>
            <a:endParaRPr kumimoji="1" lang="en-US" altLang="ja-JP" dirty="0"/>
          </a:p>
          <a:p>
            <a:r>
              <a:rPr kumimoji="1" lang="ja-JP" altLang="en-US"/>
              <a:t>私も今回こちらを試してみましたが、結果は改善されませんでした。</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量子ビットに蓄えられる情報が時間とともに変化してしまうデコヒーレンスという過程が存在し、計算結果の信頼性を低下させる主要因となっていた</a:t>
            </a:r>
            <a:endParaRPr kumimoji="1" lang="en-US" altLang="ja-JP" dirty="0"/>
          </a:p>
          <a:p>
            <a:r>
              <a:rPr kumimoji="1" lang="ja-JP" altLang="en-US"/>
              <a:t>マシーンのキャリブレーション誤差</a:t>
            </a:r>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12</a:t>
            </a:fld>
            <a:endParaRPr kumimoji="1" lang="ja-JP" altLang="en-US"/>
          </a:p>
        </p:txBody>
      </p:sp>
    </p:spTree>
    <p:extLst>
      <p:ext uri="{BB962C8B-B14F-4D97-AF65-F5344CB8AC3E}">
        <p14:creationId xmlns:p14="http://schemas.microsoft.com/office/powerpoint/2010/main" val="877265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またその他量子性を持つ時間であるコヒーレンス時間の短さによる有効サンプル数不足、埋め込み失敗による誤差などが考えられました。</a:t>
            </a:r>
            <a:endParaRPr kumimoji="1" lang="en-US" altLang="ja-JP" dirty="0"/>
          </a:p>
          <a:p>
            <a:endParaRPr kumimoji="1" lang="en-US" altLang="ja-JP" dirty="0"/>
          </a:p>
          <a:p>
            <a:endParaRPr kumimoji="1" lang="en-US" altLang="ja-JP" dirty="0"/>
          </a:p>
          <a:p>
            <a:r>
              <a:rPr kumimoji="1" lang="ja-JP" altLang="en-US"/>
              <a:t>全結合をすると</a:t>
            </a:r>
            <a:r>
              <a:rPr kumimoji="1" lang="en-US" altLang="ja-JP" dirty="0"/>
              <a:t>64bit</a:t>
            </a:r>
            <a:r>
              <a:rPr kumimoji="1" lang="ja-JP" altLang="en-US"/>
              <a:t>しか扱えないという課題に対しては問題を分割して投げるという方法があります。具体的には</a:t>
            </a:r>
            <a:r>
              <a:rPr kumimoji="1" lang="en-US" altLang="ja-JP" dirty="0" err="1"/>
              <a:t>qbsolve</a:t>
            </a:r>
            <a:r>
              <a:rPr kumimoji="1" lang="ja-JP" altLang="en-US"/>
              <a:t>というツールが提供されています。</a:t>
            </a:r>
            <a:endParaRPr kumimoji="1" lang="en-US" altLang="ja-JP" dirty="0"/>
          </a:p>
          <a:p>
            <a:r>
              <a:rPr kumimoji="1" lang="ja-JP" altLang="en-US"/>
              <a:t>しかし分割ができない問題もあるのでそれに対しては難しいというのが現状です。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13</a:t>
            </a:fld>
            <a:endParaRPr kumimoji="1" lang="ja-JP" altLang="en-US"/>
          </a:p>
        </p:txBody>
      </p:sp>
    </p:spTree>
    <p:extLst>
      <p:ext uri="{BB962C8B-B14F-4D97-AF65-F5344CB8AC3E}">
        <p14:creationId xmlns:p14="http://schemas.microsoft.com/office/powerpoint/2010/main" val="288947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最後にまとめます。</a:t>
            </a:r>
            <a:endParaRPr kumimoji="1" lang="en-US" altLang="ja-JP" dirty="0"/>
          </a:p>
          <a:p>
            <a:r>
              <a:rPr kumimoji="1" lang="en-US" altLang="ja-JP" dirty="0"/>
              <a:t>SA, QA</a:t>
            </a:r>
            <a:r>
              <a:rPr kumimoji="1" lang="ja-JP" altLang="en-US"/>
              <a:t>を使った</a:t>
            </a:r>
            <a:r>
              <a:rPr lang="ja-JP" altLang="en-US"/>
              <a:t>正確ロジスティック回帰分析</a:t>
            </a:r>
            <a:r>
              <a:rPr kumimoji="1" lang="ja-JP" altLang="en-US"/>
              <a:t>の実施を試みました。</a:t>
            </a:r>
            <a:endParaRPr kumimoji="1" lang="en-US" altLang="ja-JP" dirty="0"/>
          </a:p>
          <a:p>
            <a:r>
              <a:rPr lang="ja-JP" altLang="en-US"/>
              <a:t>結果、</a:t>
            </a:r>
            <a:r>
              <a:rPr lang="en-US" altLang="ja-JP" dirty="0"/>
              <a:t>SA</a:t>
            </a:r>
            <a:r>
              <a:rPr lang="ja-JP" altLang="en-US"/>
              <a:t>を用いた正確ロジスティック回帰分析では、全列挙を用いた方法と比較して高速に結果を得ることができました。</a:t>
            </a:r>
            <a:endParaRPr lang="en-US" altLang="ja-JP" dirty="0"/>
          </a:p>
          <a:p>
            <a:r>
              <a:rPr kumimoji="1" lang="ja-JP" altLang="en-US"/>
              <a:t>一方</a:t>
            </a:r>
            <a:r>
              <a:rPr kumimoji="1" lang="en-US" altLang="ja-JP" dirty="0"/>
              <a:t>QA</a:t>
            </a:r>
            <a:r>
              <a:rPr kumimoji="1" lang="ja-JP" altLang="en-US"/>
              <a:t>を用いた</a:t>
            </a:r>
            <a:r>
              <a:rPr lang="ja-JP" altLang="en-US"/>
              <a:t>正確ロジスティック回帰分析</a:t>
            </a:r>
            <a:r>
              <a:rPr kumimoji="1" lang="ja-JP" altLang="en-US"/>
              <a:t>は、</a:t>
            </a:r>
            <a:r>
              <a:rPr kumimoji="1" lang="en-US" altLang="ja-JP" dirty="0"/>
              <a:t>SA</a:t>
            </a:r>
            <a:r>
              <a:rPr kumimoji="1" lang="ja-JP" altLang="en-US"/>
              <a:t>を用いた解析と比較し、得られる有効サンプル数が少なく、</a:t>
            </a:r>
            <a:r>
              <a:rPr kumimoji="1" lang="en-US" altLang="ja-JP" dirty="0"/>
              <a:t>p</a:t>
            </a:r>
            <a:r>
              <a:rPr kumimoji="1" lang="ja-JP" altLang="en-US"/>
              <a:t>値も全列挙の結果から多少離れた値となりました。</a:t>
            </a:r>
            <a:endParaRPr kumimoji="1" lang="en-US" altLang="ja-JP" dirty="0"/>
          </a:p>
          <a:p>
            <a:r>
              <a:rPr lang="ja-JP" altLang="en-US"/>
              <a:t>またさらなるハードウェア、ソフトウェアの技術発展に期待したいと思います。</a:t>
            </a:r>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14</a:t>
            </a:fld>
            <a:endParaRPr kumimoji="1" lang="ja-JP" altLang="en-US"/>
          </a:p>
        </p:txBody>
      </p:sp>
    </p:spTree>
    <p:extLst>
      <p:ext uri="{BB962C8B-B14F-4D97-AF65-F5344CB8AC3E}">
        <p14:creationId xmlns:p14="http://schemas.microsoft.com/office/powerpoint/2010/main" val="335312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15</a:t>
            </a:fld>
            <a:endParaRPr kumimoji="1" lang="ja-JP" altLang="en-US"/>
          </a:p>
        </p:txBody>
      </p:sp>
    </p:spTree>
    <p:extLst>
      <p:ext uri="{BB962C8B-B14F-4D97-AF65-F5344CB8AC3E}">
        <p14:creationId xmlns:p14="http://schemas.microsoft.com/office/powerpoint/2010/main" val="2235785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イジングモデルに対して量子効果（ゆらぎ）として横磁場項を導入し、それを徐々に弱めていくという方法を採用している。</a:t>
            </a:r>
            <a:endParaRPr kumimoji="1" lang="en-US" altLang="ja-JP" dirty="0"/>
          </a:p>
          <a:p>
            <a:r>
              <a:rPr kumimoji="1" lang="ja-JP" altLang="en-US"/>
              <a:t>時刻</a:t>
            </a:r>
            <a:r>
              <a:rPr kumimoji="1" lang="en-US" altLang="ja-JP" dirty="0"/>
              <a:t>t</a:t>
            </a:r>
            <a:r>
              <a:rPr kumimoji="1" lang="ja-JP" altLang="en-US"/>
              <a:t>における時間に依存するハミルトニアン</a:t>
            </a:r>
            <a:r>
              <a:rPr kumimoji="1" lang="en-US" altLang="ja-JP" dirty="0"/>
              <a:t>H(t)</a:t>
            </a:r>
            <a:r>
              <a:rPr kumimoji="1" lang="ja-JP" altLang="en-US"/>
              <a:t>を波動関数</a:t>
            </a:r>
            <a:r>
              <a:rPr kumimoji="1" lang="en-US" altLang="ja-JP" dirty="0" err="1"/>
              <a:t>Φ</a:t>
            </a:r>
            <a:r>
              <a:rPr kumimoji="1" lang="en-US" altLang="ja-JP" dirty="0"/>
              <a:t>(t)</a:t>
            </a:r>
            <a:r>
              <a:rPr kumimoji="1" lang="ja-JP" altLang="en-US"/>
              <a:t>としたとき、シュレディンガー方程式に従う。ここでいう理想的な状況とは、絶対零度、外界との相互作用がない孤立系であるという意味である。</a:t>
            </a:r>
            <a:endParaRPr kumimoji="1" lang="en-US" altLang="ja-JP" dirty="0"/>
          </a:p>
          <a:p>
            <a:r>
              <a:rPr kumimoji="1" lang="en-US" altLang="ja-JP" dirty="0"/>
              <a:t>A(t)</a:t>
            </a:r>
            <a:r>
              <a:rPr kumimoji="1" lang="ja-JP" altLang="en-US"/>
              <a:t>は</a:t>
            </a:r>
            <a:r>
              <a:rPr kumimoji="1" lang="en-US" altLang="ja-JP" dirty="0"/>
              <a:t>0</a:t>
            </a:r>
            <a:r>
              <a:rPr kumimoji="1" lang="ja-JP" altLang="en-US"/>
              <a:t>から</a:t>
            </a:r>
            <a:r>
              <a:rPr kumimoji="1" lang="en-US" altLang="ja-JP" dirty="0"/>
              <a:t>1</a:t>
            </a:r>
            <a:r>
              <a:rPr kumimoji="1" lang="ja-JP" altLang="en-US"/>
              <a:t>へと単調増加する関数で、</a:t>
            </a:r>
            <a:r>
              <a:rPr kumimoji="1" lang="en-US" altLang="ja-JP" dirty="0"/>
              <a:t> B(t) 1</a:t>
            </a:r>
            <a:r>
              <a:rPr kumimoji="1" lang="ja-JP" altLang="en-US"/>
              <a:t>から</a:t>
            </a:r>
            <a:r>
              <a:rPr kumimoji="1" lang="en-US" altLang="ja-JP" dirty="0"/>
              <a:t>0</a:t>
            </a:r>
            <a:r>
              <a:rPr kumimoji="1" lang="ja-JP" altLang="en-US"/>
              <a:t>へと単調減少する関数である</a:t>
            </a:r>
            <a:endParaRPr kumimoji="1" lang="en-US" altLang="ja-JP" dirty="0"/>
          </a:p>
          <a:p>
            <a:r>
              <a:rPr kumimoji="1" lang="ja-JP" altLang="en-US"/>
              <a:t>古典ハミルトニアンと量子ハミルトニアンを導入すれば</a:t>
            </a:r>
            <a:r>
              <a:rPr kumimoji="1" lang="ja-JP" altLang="en-US" sz="1200" b="0" i="0" kern="1200">
                <a:solidFill>
                  <a:schemeClr val="tx1"/>
                </a:solidFill>
                <a:effectLst/>
                <a:latin typeface="+mn-lt"/>
                <a:ea typeface="+mn-ea"/>
                <a:cs typeface="+mn-cs"/>
              </a:rPr>
              <a:t>理想的な量子アニーリングマシンの量子ダイナミクスを時間に依存するシュレディンガー方程式を用いて追跡可能である。</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時間変化が十分ゆっくりであると、最終時刻にはハミルトニアンの基底状態に到達するということは断熱効果の定理からわかっている。</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バイアス：外部磁場</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カプラー：重み。結合量子間の相関重み</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16</a:t>
            </a:fld>
            <a:endParaRPr kumimoji="1" lang="ja-JP" altLang="en-US"/>
          </a:p>
        </p:txBody>
      </p:sp>
    </p:spTree>
    <p:extLst>
      <p:ext uri="{BB962C8B-B14F-4D97-AF65-F5344CB8AC3E}">
        <p14:creationId xmlns:p14="http://schemas.microsoft.com/office/powerpoint/2010/main" val="3170358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ジョセフソン接合</a:t>
            </a:r>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17</a:t>
            </a:fld>
            <a:endParaRPr kumimoji="1" lang="ja-JP" altLang="en-US"/>
          </a:p>
        </p:txBody>
      </p:sp>
    </p:spTree>
    <p:extLst>
      <p:ext uri="{BB962C8B-B14F-4D97-AF65-F5344CB8AC3E}">
        <p14:creationId xmlns:p14="http://schemas.microsoft.com/office/powerpoint/2010/main" val="3548959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18</a:t>
            </a:fld>
            <a:endParaRPr kumimoji="1" lang="ja-JP" altLang="en-US"/>
          </a:p>
        </p:txBody>
      </p:sp>
    </p:spTree>
    <p:extLst>
      <p:ext uri="{BB962C8B-B14F-4D97-AF65-F5344CB8AC3E}">
        <p14:creationId xmlns:p14="http://schemas.microsoft.com/office/powerpoint/2010/main" val="3941821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a:t>など小さな値や</a:t>
            </a:r>
            <a:r>
              <a:rPr kumimoji="1" lang="en-US" altLang="ja-JP" dirty="0"/>
              <a:t>40</a:t>
            </a:r>
            <a:r>
              <a:rPr kumimoji="1" lang="ja-JP" altLang="en-US"/>
              <a:t>など大きな値でも計算してみたが、適用のあるデータサイズがなかったので示さなかった</a:t>
            </a:r>
            <a:endParaRPr kumimoji="1" lang="en-US" altLang="ja-JP" dirty="0"/>
          </a:p>
          <a:p>
            <a:r>
              <a:rPr kumimoji="1" lang="ja-JP" altLang="en-US"/>
              <a:t>チェーン強度は入力した値のマイナス倍が適用される</a:t>
            </a:r>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19</a:t>
            </a:fld>
            <a:endParaRPr kumimoji="1" lang="ja-JP" altLang="en-US"/>
          </a:p>
        </p:txBody>
      </p:sp>
    </p:spTree>
    <p:extLst>
      <p:ext uri="{BB962C8B-B14F-4D97-AF65-F5344CB8AC3E}">
        <p14:creationId xmlns:p14="http://schemas.microsoft.com/office/powerpoint/2010/main" val="164394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まずは、統計解析手法における課題を説明させていただきます。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ヒトゲノム全体をほぼカバーする</a:t>
            </a:r>
            <a:r>
              <a:rPr kumimoji="1" lang="en-US" altLang="ja-JP" sz="1200" kern="1200" dirty="0">
                <a:solidFill>
                  <a:schemeClr val="tx1"/>
                </a:solidFill>
                <a:effectLst/>
                <a:latin typeface="+mn-lt"/>
                <a:ea typeface="+mn-ea"/>
                <a:cs typeface="+mn-cs"/>
              </a:rPr>
              <a:t>1000</a:t>
            </a:r>
            <a:r>
              <a:rPr kumimoji="1" lang="ja-JP" altLang="ja-JP" sz="1200" kern="1200">
                <a:solidFill>
                  <a:schemeClr val="tx1"/>
                </a:solidFill>
                <a:effectLst/>
                <a:latin typeface="+mn-lt"/>
                <a:ea typeface="+mn-ea"/>
                <a:cs typeface="+mn-cs"/>
              </a:rPr>
              <a:t>万カ所以上の⼀塩基多型</a:t>
            </a:r>
            <a:r>
              <a:rPr kumimoji="1" lang="ja-JP" altLang="en-US" sz="1200" kern="1200">
                <a:solidFill>
                  <a:schemeClr val="tx1"/>
                </a:solidFill>
                <a:effectLst/>
                <a:latin typeface="+mn-lt"/>
                <a:ea typeface="+mn-ea"/>
                <a:cs typeface="+mn-cs"/>
              </a:rPr>
              <a:t>である</a:t>
            </a:r>
            <a:r>
              <a:rPr kumimoji="1" lang="en-US" altLang="ja-JP" sz="1200" kern="1200" dirty="0">
                <a:solidFill>
                  <a:schemeClr val="tx1"/>
                </a:solidFill>
                <a:effectLst/>
                <a:latin typeface="+mn-lt"/>
                <a:ea typeface="+mn-ea"/>
                <a:cs typeface="+mn-cs"/>
              </a:rPr>
              <a:t>SNP</a:t>
            </a:r>
            <a:r>
              <a:rPr kumimoji="1" lang="ja-JP" altLang="ja-JP" sz="1200" kern="1200">
                <a:solidFill>
                  <a:schemeClr val="tx1"/>
                </a:solidFill>
                <a:effectLst/>
                <a:latin typeface="+mn-lt"/>
                <a:ea typeface="+mn-ea"/>
                <a:cs typeface="+mn-cs"/>
              </a:rPr>
              <a:t>のうち、</a:t>
            </a:r>
            <a:r>
              <a:rPr kumimoji="1" lang="en-US" altLang="ja-JP" sz="1200" kern="1200" dirty="0">
                <a:solidFill>
                  <a:schemeClr val="tx1"/>
                </a:solidFill>
                <a:effectLst/>
                <a:latin typeface="+mn-lt"/>
                <a:ea typeface="+mn-ea"/>
                <a:cs typeface="+mn-cs"/>
              </a:rPr>
              <a:t>50</a:t>
            </a:r>
            <a:r>
              <a:rPr kumimoji="1" lang="ja-JP" altLang="ja-JP" sz="1200" kern="1200">
                <a:solidFill>
                  <a:schemeClr val="tx1"/>
                </a:solidFill>
                <a:effectLst/>
                <a:latin typeface="+mn-lt"/>
                <a:ea typeface="+mn-ea"/>
                <a:cs typeface="+mn-cs"/>
              </a:rPr>
              <a:t>万〜</a:t>
            </a:r>
            <a:r>
              <a:rPr kumimoji="1" lang="en-US" altLang="ja-JP" sz="1200" kern="1200" dirty="0">
                <a:solidFill>
                  <a:schemeClr val="tx1"/>
                </a:solidFill>
                <a:effectLst/>
                <a:latin typeface="+mn-lt"/>
                <a:ea typeface="+mn-ea"/>
                <a:cs typeface="+mn-cs"/>
              </a:rPr>
              <a:t>100</a:t>
            </a:r>
            <a:r>
              <a:rPr kumimoji="1" lang="ja-JP" altLang="ja-JP" sz="1200" kern="1200">
                <a:solidFill>
                  <a:schemeClr val="tx1"/>
                </a:solidFill>
                <a:effectLst/>
                <a:latin typeface="+mn-lt"/>
                <a:ea typeface="+mn-ea"/>
                <a:cs typeface="+mn-cs"/>
              </a:rPr>
              <a:t>万か所の遺伝⼦型を決定する⽅法はゲノムワイド関連解析（</a:t>
            </a:r>
            <a:r>
              <a:rPr kumimoji="1" lang="en-US" altLang="ja-JP" sz="1200" kern="1200" dirty="0">
                <a:solidFill>
                  <a:schemeClr val="tx1"/>
                </a:solidFill>
                <a:effectLst/>
                <a:latin typeface="+mn-lt"/>
                <a:ea typeface="+mn-ea"/>
                <a:cs typeface="+mn-cs"/>
              </a:rPr>
              <a:t>Genome Wide </a:t>
            </a:r>
            <a:r>
              <a:rPr kumimoji="1" lang="en-US" altLang="ja-JP" sz="1200" kern="1200" dirty="0" err="1">
                <a:solidFill>
                  <a:schemeClr val="tx1"/>
                </a:solidFill>
                <a:effectLst/>
                <a:latin typeface="+mn-lt"/>
                <a:ea typeface="+mn-ea"/>
                <a:cs typeface="+mn-cs"/>
              </a:rPr>
              <a:t>AssociationStudy</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GWAS</a:t>
            </a:r>
            <a:r>
              <a:rPr kumimoji="1" lang="ja-JP" altLang="ja-JP" sz="1200" kern="1200">
                <a:solidFill>
                  <a:schemeClr val="tx1"/>
                </a:solidFill>
                <a:effectLst/>
                <a:latin typeface="+mn-lt"/>
                <a:ea typeface="+mn-ea"/>
                <a:cs typeface="+mn-cs"/>
              </a:rPr>
              <a:t>）と呼ばれています。主に</a:t>
            </a:r>
            <a:r>
              <a:rPr kumimoji="1" lang="en-US" altLang="ja-JP" sz="1200" kern="1200" dirty="0">
                <a:solidFill>
                  <a:schemeClr val="tx1"/>
                </a:solidFill>
                <a:effectLst/>
                <a:latin typeface="+mn-lt"/>
                <a:ea typeface="+mn-ea"/>
                <a:cs typeface="+mn-cs"/>
              </a:rPr>
              <a:t>SNP</a:t>
            </a:r>
            <a:r>
              <a:rPr kumimoji="1" lang="ja-JP" altLang="ja-JP" sz="1200" kern="1200">
                <a:solidFill>
                  <a:schemeClr val="tx1"/>
                </a:solidFill>
                <a:effectLst/>
                <a:latin typeface="+mn-lt"/>
                <a:ea typeface="+mn-ea"/>
                <a:cs typeface="+mn-cs"/>
              </a:rPr>
              <a:t>の頻度と、病気や量的形質との関連を統計的に調べるために⽤いられており、これまで糖尿病，心筋梗塞</a:t>
            </a:r>
            <a:r>
              <a:rPr kumimoji="1" lang="ja-JP" altLang="en-US" sz="1200" kern="120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躁うつ病などの多くの疾患の疾患感受性遺伝子同定に貢献しています。</a:t>
            </a:r>
            <a:endParaRPr kumimoji="1" lang="en-US" altLang="ja-JP" dirty="0"/>
          </a:p>
          <a:p>
            <a:r>
              <a:rPr kumimoji="1" lang="en" altLang="ja-JP" dirty="0"/>
              <a:t>GWAS </a:t>
            </a:r>
            <a:r>
              <a:rPr kumimoji="1" lang="ja-JP" altLang="en-US"/>
              <a:t>で用いられる代表的な統計モデルは、ロジスティック回帰です。</a:t>
            </a:r>
            <a:endParaRPr kumimoji="1" lang="en-US" altLang="ja-JP" dirty="0"/>
          </a:p>
          <a:p>
            <a:r>
              <a:rPr kumimoji="1" lang="ja-JP" altLang="en-US"/>
              <a:t>ロジスティック回帰は応答変数が質的データであるデータに対しても適用となるよう一般線形モデルを拡張した概念である、一般化線形モデルの一種です。</a:t>
            </a:r>
            <a:endParaRPr kumimoji="1" lang="en-US" altLang="ja-JP" dirty="0"/>
          </a:p>
          <a:p>
            <a:r>
              <a:rPr kumimoji="1" lang="ja-JP" altLang="en-US"/>
              <a:t>ロジスティック回帰で用いる関数は、説明変数や交絡因子とパラメータとの線形結合が、オッズ比のログであるロジットがリンクされたものです。</a:t>
            </a:r>
            <a:endParaRPr kumimoji="1" lang="en-US" altLang="ja-JP" dirty="0"/>
          </a:p>
          <a:p>
            <a:r>
              <a:rPr kumimoji="1" lang="ja-JP" altLang="en-US"/>
              <a:t>例えば糖尿病に関するデータがあるとし、ロジスティック回帰に適用させることを考えます。すると説明変数には血糖値などが、交絡因子には性別などが含まれます。</a:t>
            </a:r>
            <a:endParaRPr kumimoji="1" lang="en-US" altLang="ja-JP" dirty="0"/>
          </a:p>
          <a:p>
            <a:r>
              <a:rPr kumimoji="1" lang="ja-JP" altLang="en-US"/>
              <a:t>また左辺は、糖尿病に罹患しているという事象に関するロジットとなります。</a:t>
            </a:r>
            <a:endParaRPr kumimoji="1" lang="en-US" altLang="ja-JP" dirty="0"/>
          </a:p>
          <a:p>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，関節リウマチ，気管支喘息，アルツハイマー型認知症，統合失調症，</a:t>
            </a:r>
            <a:endParaRPr kumimoji="1" lang="ja-JP" altLang="en-US"/>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2</a:t>
            </a:fld>
            <a:endParaRPr kumimoji="1" lang="ja-JP" altLang="en-US"/>
          </a:p>
        </p:txBody>
      </p:sp>
    </p:spTree>
    <p:extLst>
      <p:ext uri="{BB962C8B-B14F-4D97-AF65-F5344CB8AC3E}">
        <p14:creationId xmlns:p14="http://schemas.microsoft.com/office/powerpoint/2010/main" val="402318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コヒーレントである時間＝コヒーレンス時間</a:t>
            </a:r>
            <a:endParaRPr kumimoji="1" lang="en-US" altLang="ja-JP" dirty="0"/>
          </a:p>
          <a:p>
            <a:r>
              <a:rPr kumimoji="1" lang="ja-JP" altLang="en-US" sz="1200" b="0" i="0" kern="1200">
                <a:solidFill>
                  <a:schemeClr val="tx1"/>
                </a:solidFill>
                <a:effectLst/>
                <a:latin typeface="+mn-lt"/>
                <a:ea typeface="+mn-ea"/>
                <a:cs typeface="+mn-cs"/>
              </a:rPr>
              <a:t>磁気的なノイズ、電気的なノイズ、熱雑音</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sz="1200" b="0" i="0" kern="1200">
                <a:solidFill>
                  <a:schemeClr val="tx1"/>
                </a:solidFill>
                <a:effectLst/>
                <a:latin typeface="+mn-lt"/>
                <a:ea typeface="+mn-ea"/>
                <a:cs typeface="+mn-cs"/>
              </a:rPr>
              <a:t>そして、断熱量子アニールの最大の敵は熱雑音で、</a:t>
            </a:r>
            <a:r>
              <a:rPr kumimoji="1" lang="en" altLang="ja-JP" sz="1200" b="0" i="0" kern="1200" dirty="0">
                <a:solidFill>
                  <a:schemeClr val="tx1"/>
                </a:solidFill>
                <a:effectLst/>
                <a:latin typeface="+mn-lt"/>
                <a:ea typeface="+mn-ea"/>
                <a:cs typeface="+mn-cs"/>
              </a:rPr>
              <a:t>D-Wave</a:t>
            </a:r>
            <a:r>
              <a:rPr kumimoji="1" lang="ja-JP" altLang="en-US" sz="1200" b="0" i="0" kern="1200">
                <a:solidFill>
                  <a:schemeClr val="tx1"/>
                </a:solidFill>
                <a:effectLst/>
                <a:latin typeface="+mn-lt"/>
                <a:ea typeface="+mn-ea"/>
                <a:cs typeface="+mn-cs"/>
              </a:rPr>
              <a:t>のシステムでは、絶対温度で</a:t>
            </a:r>
            <a:r>
              <a:rPr kumimoji="1" lang="en-US" altLang="ja-JP" sz="1200" b="0" i="0" kern="1200" dirty="0">
                <a:solidFill>
                  <a:schemeClr val="tx1"/>
                </a:solidFill>
                <a:effectLst/>
                <a:latin typeface="+mn-lt"/>
                <a:ea typeface="+mn-ea"/>
                <a:cs typeface="+mn-cs"/>
              </a:rPr>
              <a:t>0.02</a:t>
            </a:r>
            <a:r>
              <a:rPr kumimoji="1" lang="ja-JP" altLang="en-US" sz="1200" b="0" i="0" kern="1200">
                <a:solidFill>
                  <a:schemeClr val="tx1"/>
                </a:solidFill>
                <a:effectLst/>
                <a:latin typeface="+mn-lt"/>
                <a:ea typeface="+mn-ea"/>
                <a:cs typeface="+mn-cs"/>
              </a:rPr>
              <a:t>度という低温を実現している。冷凍機の負荷は外部から流入する熱で、量子コンピュータチップの消費電力は微々たるものであるので、</a:t>
            </a:r>
            <a:r>
              <a:rPr kumimoji="1" lang="en" altLang="ja-JP" sz="1200" b="0" i="0" kern="1200" dirty="0">
                <a:solidFill>
                  <a:schemeClr val="tx1"/>
                </a:solidFill>
                <a:effectLst/>
                <a:latin typeface="+mn-lt"/>
                <a:ea typeface="+mn-ea"/>
                <a:cs typeface="+mn-cs"/>
              </a:rPr>
              <a:t>Qubit</a:t>
            </a:r>
            <a:r>
              <a:rPr kumimoji="1" lang="ja-JP" altLang="en-US" sz="1200" b="0" i="0" kern="1200">
                <a:solidFill>
                  <a:schemeClr val="tx1"/>
                </a:solidFill>
                <a:effectLst/>
                <a:latin typeface="+mn-lt"/>
                <a:ea typeface="+mn-ea"/>
                <a:cs typeface="+mn-cs"/>
              </a:rPr>
              <a:t>数を増やしても消費電力は変わらないという。</a:t>
            </a:r>
            <a:endParaRPr kumimoji="1" lang="en-US" altLang="ja-JP" dirty="0"/>
          </a:p>
          <a:p>
            <a:r>
              <a:rPr kumimoji="1" lang="ja-JP" altLang="en-US" sz="1200" b="0" i="0" kern="1200">
                <a:solidFill>
                  <a:schemeClr val="tx1"/>
                </a:solidFill>
                <a:effectLst/>
                <a:latin typeface="+mn-lt"/>
                <a:ea typeface="+mn-ea"/>
                <a:cs typeface="+mn-cs"/>
              </a:rPr>
              <a:t>常温の外部と量子コンピュータ本体とは</a:t>
            </a:r>
            <a:r>
              <a:rPr kumimoji="1" lang="en-US" altLang="ja-JP" sz="1200" b="0" i="0" kern="1200" dirty="0">
                <a:solidFill>
                  <a:schemeClr val="tx1"/>
                </a:solidFill>
                <a:effectLst/>
                <a:latin typeface="+mn-lt"/>
                <a:ea typeface="+mn-ea"/>
                <a:cs typeface="+mn-cs"/>
              </a:rPr>
              <a:t>192</a:t>
            </a:r>
            <a:r>
              <a:rPr kumimoji="1" lang="ja-JP" altLang="en-US" sz="1200" b="0" i="0" kern="1200">
                <a:solidFill>
                  <a:schemeClr val="tx1"/>
                </a:solidFill>
                <a:effectLst/>
                <a:latin typeface="+mn-lt"/>
                <a:ea typeface="+mn-ea"/>
                <a:cs typeface="+mn-cs"/>
              </a:rPr>
              <a:t>本の配線でつながっているが、</a:t>
            </a:r>
            <a:r>
              <a:rPr kumimoji="1" lang="en-US" altLang="ja-JP" sz="1200" b="0" i="0" kern="1200" dirty="0">
                <a:solidFill>
                  <a:schemeClr val="tx1"/>
                </a:solidFill>
                <a:effectLst/>
                <a:latin typeface="+mn-lt"/>
                <a:ea typeface="+mn-ea"/>
                <a:cs typeface="+mn-cs"/>
              </a:rPr>
              <a:t>77</a:t>
            </a:r>
            <a:r>
              <a:rPr kumimoji="1" lang="en" altLang="ja-JP" sz="1200" b="0" i="0" kern="1200" dirty="0">
                <a:solidFill>
                  <a:schemeClr val="tx1"/>
                </a:solidFill>
                <a:effectLst/>
                <a:latin typeface="+mn-lt"/>
                <a:ea typeface="+mn-ea"/>
                <a:cs typeface="+mn-cs"/>
              </a:rPr>
              <a:t>K</a:t>
            </a:r>
            <a:r>
              <a:rPr kumimoji="1" lang="ja-JP" altLang="en" sz="1200" b="0" i="0" kern="1200">
                <a:solidFill>
                  <a:schemeClr val="tx1"/>
                </a:solidFill>
                <a:effectLst/>
                <a:latin typeface="+mn-lt"/>
                <a:ea typeface="+mn-ea"/>
                <a:cs typeface="+mn-cs"/>
              </a:rPr>
              <a:t>、</a:t>
            </a:r>
            <a:r>
              <a:rPr kumimoji="1" lang="en" altLang="ja-JP" sz="1200" b="0" i="0" kern="1200" dirty="0">
                <a:solidFill>
                  <a:schemeClr val="tx1"/>
                </a:solidFill>
                <a:effectLst/>
                <a:latin typeface="+mn-lt"/>
                <a:ea typeface="+mn-ea"/>
                <a:cs typeface="+mn-cs"/>
              </a:rPr>
              <a:t>4K</a:t>
            </a:r>
            <a:r>
              <a:rPr kumimoji="1" lang="ja-JP" altLang="en" sz="1200" b="0" i="0" kern="1200">
                <a:solidFill>
                  <a:schemeClr val="tx1"/>
                </a:solidFill>
                <a:effectLst/>
                <a:latin typeface="+mn-lt"/>
                <a:ea typeface="+mn-ea"/>
                <a:cs typeface="+mn-cs"/>
              </a:rPr>
              <a:t>、</a:t>
            </a:r>
            <a:r>
              <a:rPr kumimoji="1" lang="en" altLang="ja-JP" sz="1200" b="0" i="0" kern="1200" dirty="0">
                <a:solidFill>
                  <a:schemeClr val="tx1"/>
                </a:solidFill>
                <a:effectLst/>
                <a:latin typeface="+mn-lt"/>
                <a:ea typeface="+mn-ea"/>
                <a:cs typeface="+mn-cs"/>
              </a:rPr>
              <a:t>1K</a:t>
            </a:r>
            <a:r>
              <a:rPr kumimoji="1" lang="ja-JP" altLang="en" sz="1200" b="0" i="0" kern="1200">
                <a:solidFill>
                  <a:schemeClr val="tx1"/>
                </a:solidFill>
                <a:effectLst/>
                <a:latin typeface="+mn-lt"/>
                <a:ea typeface="+mn-ea"/>
                <a:cs typeface="+mn-cs"/>
              </a:rPr>
              <a:t>、</a:t>
            </a:r>
            <a:r>
              <a:rPr kumimoji="1" lang="en" altLang="ja-JP" sz="1200" b="0" i="0" kern="1200" dirty="0">
                <a:solidFill>
                  <a:schemeClr val="tx1"/>
                </a:solidFill>
                <a:effectLst/>
                <a:latin typeface="+mn-lt"/>
                <a:ea typeface="+mn-ea"/>
                <a:cs typeface="+mn-cs"/>
              </a:rPr>
              <a:t>0.3K</a:t>
            </a:r>
            <a:r>
              <a:rPr kumimoji="1" lang="ja-JP" altLang="en" sz="1200" b="0" i="0" kern="1200">
                <a:solidFill>
                  <a:schemeClr val="tx1"/>
                </a:solidFill>
                <a:effectLst/>
                <a:latin typeface="+mn-lt"/>
                <a:ea typeface="+mn-ea"/>
                <a:cs typeface="+mn-cs"/>
              </a:rPr>
              <a:t>、</a:t>
            </a:r>
            <a:r>
              <a:rPr kumimoji="1" lang="en" altLang="ja-JP" sz="1200" b="0" i="0" kern="1200" dirty="0">
                <a:solidFill>
                  <a:schemeClr val="tx1"/>
                </a:solidFill>
                <a:effectLst/>
                <a:latin typeface="+mn-lt"/>
                <a:ea typeface="+mn-ea"/>
                <a:cs typeface="+mn-cs"/>
              </a:rPr>
              <a:t>0.02K</a:t>
            </a:r>
            <a:r>
              <a:rPr kumimoji="1" lang="ja-JP" altLang="en-US" sz="1200" b="0" i="0" kern="1200">
                <a:solidFill>
                  <a:schemeClr val="tx1"/>
                </a:solidFill>
                <a:effectLst/>
                <a:latin typeface="+mn-lt"/>
                <a:ea typeface="+mn-ea"/>
                <a:cs typeface="+mn-cs"/>
              </a:rPr>
              <a:t>と温度階層を設けて、熱の流入を抑え、量子コンピュータチップを含む</a:t>
            </a:r>
            <a:r>
              <a:rPr kumimoji="1" lang="en-US" altLang="ja-JP" sz="1200" b="0" i="0" kern="1200" dirty="0">
                <a:solidFill>
                  <a:schemeClr val="tx1"/>
                </a:solidFill>
                <a:effectLst/>
                <a:latin typeface="+mn-lt"/>
                <a:ea typeface="+mn-ea"/>
                <a:cs typeface="+mn-cs"/>
              </a:rPr>
              <a:t>10</a:t>
            </a:r>
            <a:r>
              <a:rPr kumimoji="1" lang="en" altLang="ja-JP" sz="1200" b="0" i="0" kern="1200" dirty="0">
                <a:solidFill>
                  <a:schemeClr val="tx1"/>
                </a:solidFill>
                <a:effectLst/>
                <a:latin typeface="+mn-lt"/>
                <a:ea typeface="+mn-ea"/>
                <a:cs typeface="+mn-cs"/>
              </a:rPr>
              <a:t>kg</a:t>
            </a:r>
            <a:r>
              <a:rPr kumimoji="1" lang="ja-JP" altLang="en-US" sz="1200" b="0" i="0" kern="1200">
                <a:solidFill>
                  <a:schemeClr val="tx1"/>
                </a:solidFill>
                <a:effectLst/>
                <a:latin typeface="+mn-lt"/>
                <a:ea typeface="+mn-ea"/>
                <a:cs typeface="+mn-cs"/>
              </a:rPr>
              <a:t>の部分を</a:t>
            </a:r>
            <a:r>
              <a:rPr kumimoji="1" lang="en-US" altLang="ja-JP" sz="1200" b="0" i="0" kern="1200" dirty="0">
                <a:solidFill>
                  <a:schemeClr val="tx1"/>
                </a:solidFill>
                <a:effectLst/>
                <a:latin typeface="+mn-lt"/>
                <a:ea typeface="+mn-ea"/>
                <a:cs typeface="+mn-cs"/>
              </a:rPr>
              <a:t>0.02</a:t>
            </a:r>
            <a:r>
              <a:rPr kumimoji="1" lang="en" altLang="ja-JP" sz="1200" b="0" i="0" kern="1200" dirty="0">
                <a:solidFill>
                  <a:schemeClr val="tx1"/>
                </a:solidFill>
                <a:effectLst/>
                <a:latin typeface="+mn-lt"/>
                <a:ea typeface="+mn-ea"/>
                <a:cs typeface="+mn-cs"/>
              </a:rPr>
              <a:t>K</a:t>
            </a:r>
            <a:r>
              <a:rPr kumimoji="1" lang="ja-JP" altLang="en-US" sz="1200" b="0" i="0" kern="1200">
                <a:solidFill>
                  <a:schemeClr val="tx1"/>
                </a:solidFill>
                <a:effectLst/>
                <a:latin typeface="+mn-lt"/>
                <a:ea typeface="+mn-ea"/>
                <a:cs typeface="+mn-cs"/>
              </a:rPr>
              <a:t>に冷却している。なお、修理などでチップを室温に戻すと、</a:t>
            </a:r>
            <a:r>
              <a:rPr kumimoji="1" lang="en-US" altLang="ja-JP" sz="1200" b="0" i="0" kern="1200" dirty="0">
                <a:solidFill>
                  <a:schemeClr val="tx1"/>
                </a:solidFill>
                <a:effectLst/>
                <a:latin typeface="+mn-lt"/>
                <a:ea typeface="+mn-ea"/>
                <a:cs typeface="+mn-cs"/>
              </a:rPr>
              <a:t>0.02</a:t>
            </a:r>
            <a:r>
              <a:rPr kumimoji="1" lang="en" altLang="ja-JP" sz="1200" b="0" i="0" kern="1200" dirty="0">
                <a:solidFill>
                  <a:schemeClr val="tx1"/>
                </a:solidFill>
                <a:effectLst/>
                <a:latin typeface="+mn-lt"/>
                <a:ea typeface="+mn-ea"/>
                <a:cs typeface="+mn-cs"/>
              </a:rPr>
              <a:t>K</a:t>
            </a:r>
            <a:r>
              <a:rPr kumimoji="1" lang="ja-JP" altLang="en-US" sz="1200" b="0" i="0" kern="1200">
                <a:solidFill>
                  <a:schemeClr val="tx1"/>
                </a:solidFill>
                <a:effectLst/>
                <a:latin typeface="+mn-lt"/>
                <a:ea typeface="+mn-ea"/>
                <a:cs typeface="+mn-cs"/>
              </a:rPr>
              <a:t>まで冷却するには半日程度かかるとのことである。</a:t>
            </a:r>
          </a:p>
          <a:p>
            <a:r>
              <a:rPr kumimoji="1" lang="ja-JP" altLang="en-US" sz="1200" b="0" i="0" kern="1200">
                <a:solidFill>
                  <a:schemeClr val="tx1"/>
                </a:solidFill>
                <a:effectLst/>
                <a:latin typeface="+mn-lt"/>
                <a:ea typeface="+mn-ea"/>
                <a:cs typeface="+mn-cs"/>
              </a:rPr>
              <a:t>また、外部からの電磁界も系のエネルギーに影響を与える雑音となる。このため、多重のシールドを施して外部からの電波を遮断している。また、磁界は</a:t>
            </a:r>
            <a:r>
              <a:rPr kumimoji="1" lang="en-US" altLang="ja-JP" sz="1200" b="0" i="0" kern="1200" dirty="0">
                <a:solidFill>
                  <a:schemeClr val="tx1"/>
                </a:solidFill>
                <a:effectLst/>
                <a:latin typeface="+mn-lt"/>
                <a:ea typeface="+mn-ea"/>
                <a:cs typeface="+mn-cs"/>
              </a:rPr>
              <a:t>10</a:t>
            </a:r>
            <a:r>
              <a:rPr kumimoji="1" lang="en-US" altLang="ja-JP" sz="1200" b="0" i="0" kern="1200" baseline="30000" dirty="0">
                <a:solidFill>
                  <a:schemeClr val="tx1"/>
                </a:solidFill>
                <a:effectLst/>
                <a:latin typeface="+mn-lt"/>
                <a:ea typeface="+mn-ea"/>
                <a:cs typeface="+mn-cs"/>
              </a:rPr>
              <a:t>-9</a:t>
            </a:r>
            <a:r>
              <a:rPr kumimoji="1" lang="ja-JP" altLang="en-US" sz="1200" b="0" i="0" kern="1200">
                <a:solidFill>
                  <a:schemeClr val="tx1"/>
                </a:solidFill>
                <a:effectLst/>
                <a:latin typeface="+mn-lt"/>
                <a:ea typeface="+mn-ea"/>
                <a:cs typeface="+mn-cs"/>
              </a:rPr>
              <a:t>テスラ以下と地磁気の</a:t>
            </a:r>
            <a:r>
              <a:rPr kumimoji="1" lang="en-US" altLang="ja-JP" sz="1200" b="0" i="0" kern="1200" dirty="0">
                <a:solidFill>
                  <a:schemeClr val="tx1"/>
                </a:solidFill>
                <a:effectLst/>
                <a:latin typeface="+mn-lt"/>
                <a:ea typeface="+mn-ea"/>
                <a:cs typeface="+mn-cs"/>
              </a:rPr>
              <a:t>5</a:t>
            </a:r>
            <a:r>
              <a:rPr kumimoji="1" lang="ja-JP" altLang="en-US" sz="1200" b="0" i="0" kern="1200">
                <a:solidFill>
                  <a:schemeClr val="tx1"/>
                </a:solidFill>
                <a:effectLst/>
                <a:latin typeface="+mn-lt"/>
                <a:ea typeface="+mn-ea"/>
                <a:cs typeface="+mn-cs"/>
              </a:rPr>
              <a:t>万分の</a:t>
            </a:r>
            <a:r>
              <a:rPr kumimoji="1" lang="en-US" altLang="ja-JP" sz="1200" b="0" i="0" kern="1200" dirty="0">
                <a:solidFill>
                  <a:schemeClr val="tx1"/>
                </a:solidFill>
                <a:effectLst/>
                <a:latin typeface="+mn-lt"/>
                <a:ea typeface="+mn-ea"/>
                <a:cs typeface="+mn-cs"/>
              </a:rPr>
              <a:t>1</a:t>
            </a:r>
            <a:r>
              <a:rPr kumimoji="1" lang="ja-JP" altLang="en-US" sz="1200" b="0" i="0" kern="1200">
                <a:solidFill>
                  <a:schemeClr val="tx1"/>
                </a:solidFill>
                <a:effectLst/>
                <a:latin typeface="+mn-lt"/>
                <a:ea typeface="+mn-ea"/>
                <a:cs typeface="+mn-cs"/>
              </a:rPr>
              <a:t>に抑えている。</a:t>
            </a:r>
          </a:p>
          <a:p>
            <a:r>
              <a:rPr kumimoji="1" lang="ja-JP" altLang="en-US" sz="1200" b="0" i="0" kern="1200">
                <a:solidFill>
                  <a:schemeClr val="tx1"/>
                </a:solidFill>
                <a:effectLst/>
                <a:latin typeface="+mn-lt"/>
                <a:ea typeface="+mn-ea"/>
                <a:cs typeface="+mn-cs"/>
              </a:rPr>
              <a:t>さらに振動も抑えており、コンピュータというより、敏感な実験装置という感じである。</a:t>
            </a:r>
          </a:p>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20</a:t>
            </a:fld>
            <a:endParaRPr kumimoji="1" lang="ja-JP" altLang="en-US"/>
          </a:p>
        </p:txBody>
      </p:sp>
    </p:spTree>
    <p:extLst>
      <p:ext uri="{BB962C8B-B14F-4D97-AF65-F5344CB8AC3E}">
        <p14:creationId xmlns:p14="http://schemas.microsoft.com/office/powerpoint/2010/main" val="2002130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21</a:t>
            </a:fld>
            <a:endParaRPr kumimoji="1" lang="ja-JP" altLang="en-US"/>
          </a:p>
        </p:txBody>
      </p:sp>
    </p:spTree>
    <p:extLst>
      <p:ext uri="{BB962C8B-B14F-4D97-AF65-F5344CB8AC3E}">
        <p14:creationId xmlns:p14="http://schemas.microsoft.com/office/powerpoint/2010/main" val="1417835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22</a:t>
            </a:fld>
            <a:endParaRPr kumimoji="1" lang="ja-JP" altLang="en-US"/>
          </a:p>
        </p:txBody>
      </p:sp>
    </p:spTree>
    <p:extLst>
      <p:ext uri="{BB962C8B-B14F-4D97-AF65-F5344CB8AC3E}">
        <p14:creationId xmlns:p14="http://schemas.microsoft.com/office/powerpoint/2010/main" val="47839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t>p_dic</a:t>
            </a:r>
            <a:r>
              <a:rPr lang="en-US" altLang="ja-JP" dirty="0"/>
              <a:t>['enumeration’]={20: {0: 0.22959183673469388, 1: 0.2153846153846154, 2: 0.3333333333333333, 3: 0.2640801001251564, 4: 0.4153846153846154}, 25: {0: 0.08333333333333333, 1: 0.0608044901777362, 2: 0.15306122448979592, 3: 0.15743440233236153, 4: 0.248}, 30: {0: 0.04459997255386304, 1: 0.31648559282002836, 2: 0.20353302611367127, 3: 0.11007532956685499, 4: 0.0675067506750675}}</a:t>
            </a:r>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23</a:t>
            </a:fld>
            <a:endParaRPr kumimoji="1" lang="ja-JP" altLang="en-US"/>
          </a:p>
        </p:txBody>
      </p:sp>
    </p:spTree>
    <p:extLst>
      <p:ext uri="{BB962C8B-B14F-4D97-AF65-F5344CB8AC3E}">
        <p14:creationId xmlns:p14="http://schemas.microsoft.com/office/powerpoint/2010/main" val="4505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buNone/>
                </a:pPr>
                <a:r>
                  <a:rPr kumimoji="1" lang="ja-JP" altLang="en-US"/>
                  <a:t>ロジスティック回帰モデルへの当てはめを行った後よく使用される統計検定は、最尤推定、尤度⽐検定です。</a:t>
                </a:r>
                <a:endParaRPr kumimoji="1" lang="en-US" altLang="ja-JP" dirty="0"/>
              </a:p>
              <a:p>
                <a:pPr marL="0" indent="0">
                  <a:buNone/>
                </a:pPr>
                <a:r>
                  <a:rPr kumimoji="1" lang="ja-JP" altLang="en-US"/>
                  <a:t>しかしこれらは適用のないデータがあります。</a:t>
                </a:r>
                <a:endParaRPr kumimoji="1" lang="en-US" altLang="ja-JP" dirty="0"/>
              </a:p>
              <a:p>
                <a:pPr marL="0" indent="0">
                  <a:buNone/>
                </a:pPr>
                <a:r>
                  <a:rPr kumimoji="1" lang="ja-JP" altLang="en-US"/>
                  <a:t>まず、最尤推定では尤度関数が最大になる更新を行い、そのパラメータを得る手法ですが、計算式へ当てはめるにはデータが疎であったり偏りがあると難しくなります。</a:t>
                </a:r>
                <a:endParaRPr kumimoji="1" lang="en-US" altLang="ja-JP" dirty="0"/>
              </a:p>
              <a:p>
                <a:pPr marL="0" indent="0">
                  <a:buNone/>
                </a:pPr>
                <a:r>
                  <a:rPr kumimoji="1" lang="ja-JP" altLang="en-US"/>
                  <a:t>また尤度比検定では</a:t>
                </a:r>
                <a:r>
                  <a:rPr kumimoji="1" lang="en-US" altLang="ja-JP" dirty="0"/>
                  <a:t>n</a:t>
                </a:r>
                <a:r>
                  <a:rPr kumimoji="1" lang="ja-JP" altLang="en-US"/>
                  <a:t>が大きいことが前提となっている定理、</a:t>
                </a:r>
                <a:r>
                  <a:rPr kumimoji="1" lang="en-US" altLang="ja-JP" dirty="0"/>
                  <a:t>Wilks</a:t>
                </a:r>
                <a:r>
                  <a:rPr kumimoji="1" lang="ja-JP" altLang="en-US"/>
                  <a:t>の定理を用いて</a:t>
                </a:r>
                <a:r>
                  <a:rPr kumimoji="1" lang="en-US" altLang="ja-JP" dirty="0" err="1"/>
                  <a:t>χ</a:t>
                </a:r>
                <a:r>
                  <a:rPr kumimoji="1" lang="ja-JP" altLang="en-US"/>
                  <a:t>二乗分布に基づいた統計量を使用するため、サンプルが⼩さい場合に不正確になってしまうという問題があります。</a:t>
                </a:r>
                <a:endParaRPr kumimoji="1" lang="en-US" altLang="ja-JP" dirty="0"/>
              </a:p>
              <a:p>
                <a:pPr marL="0" indent="0">
                  <a:buNone/>
                </a:pP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尤度</a:t>
                </a:r>
                <a:r>
                  <a:rPr kumimoji="1" lang="en" altLang="ja-JP" sz="1200" b="0" i="0" u="none" strike="noStrike" kern="1200" dirty="0">
                    <a:solidFill>
                      <a:schemeClr val="tx1"/>
                    </a:solidFill>
                    <a:effectLst/>
                    <a:latin typeface="+mn-lt"/>
                    <a:ea typeface="+mn-ea"/>
                    <a:cs typeface="+mn-cs"/>
                  </a:rPr>
                  <a:t>L(</a:t>
                </a:r>
                <a:r>
                  <a:rPr kumimoji="1" lang="el-GR" altLang="ja-JP" sz="1200" b="0" i="0" u="none" strike="noStrike" kern="1200" dirty="0">
                    <a:solidFill>
                      <a:schemeClr val="tx1"/>
                    </a:solidFill>
                    <a:effectLst/>
                    <a:latin typeface="+mn-lt"/>
                    <a:ea typeface="+mn-ea"/>
                    <a:cs typeface="+mn-cs"/>
                  </a:rPr>
                  <a:t>θ)</a:t>
                </a:r>
                <a:r>
                  <a:rPr kumimoji="1" lang="ja-JP" altLang="en-US" sz="1200" b="0" i="0" kern="1200">
                    <a:solidFill>
                      <a:schemeClr val="tx1"/>
                    </a:solidFill>
                    <a:effectLst/>
                    <a:latin typeface="+mn-lt"/>
                    <a:ea typeface="+mn-ea"/>
                    <a:cs typeface="+mn-cs"/>
                  </a:rPr>
                  <a:t>というのは、データと確率モデルがどの程度フィットしているかを測るための指標</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a:solidFill>
                      <a:schemeClr val="tx1"/>
                    </a:solidFill>
                    <a:effectLst/>
                    <a:latin typeface="+mn-lt"/>
                    <a:ea typeface="+mn-ea"/>
                    <a:cs typeface="+mn-cs"/>
                  </a:rPr>
                  <a:t>尤度は推論対象のパラメータ</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の関数です。尤度が高いほどデータとモデルがフィットしているので、尤度が最も大きくなるようにパラメータ</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を調整してやるのが「</a:t>
                </a:r>
                <a:r>
                  <a:rPr kumimoji="1" lang="ja-JP" altLang="en-US" sz="1200" b="0" i="0" u="none" strike="noStrike" kern="1200">
                    <a:solidFill>
                      <a:schemeClr val="tx1"/>
                    </a:solidFill>
                    <a:effectLst/>
                    <a:latin typeface="+mn-lt"/>
                    <a:ea typeface="+mn-ea"/>
                    <a:cs typeface="+mn-cs"/>
                    <a:hlinkClick r:id="rId3"/>
                  </a:rPr>
                  <a:t>最尤推定</a:t>
                </a:r>
                <a:r>
                  <a:rPr kumimoji="1" lang="ja-JP" altLang="en-US" sz="1200" b="0" i="0" kern="1200">
                    <a:solidFill>
                      <a:schemeClr val="tx1"/>
                    </a:solidFill>
                    <a:effectLst/>
                    <a:latin typeface="+mn-lt"/>
                    <a:ea typeface="+mn-ea"/>
                    <a:cs typeface="+mn-cs"/>
                  </a:rPr>
                  <a:t>」という考え方になります。</a:t>
                </a:r>
              </a:p>
              <a:p>
                <a:pPr fontAlgn="base"/>
                <a:r>
                  <a:rPr kumimoji="1" lang="ja-JP" altLang="en-US" sz="1200" b="0" i="0" kern="1200">
                    <a:solidFill>
                      <a:schemeClr val="tx1"/>
                    </a:solidFill>
                    <a:effectLst/>
                    <a:latin typeface="+mn-lt"/>
                    <a:ea typeface="+mn-ea"/>
                    <a:cs typeface="+mn-cs"/>
                  </a:rPr>
                  <a:t>最大値を求めるということで</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について</a:t>
                </a:r>
                <a:r>
                  <a:rPr kumimoji="1" lang="ja-JP" altLang="en-US" sz="1200" b="0" i="0" u="none" strike="noStrike" kern="1200">
                    <a:solidFill>
                      <a:schemeClr val="tx1"/>
                    </a:solidFill>
                    <a:effectLst/>
                    <a:latin typeface="+mn-lt"/>
                    <a:ea typeface="+mn-ea"/>
                    <a:cs typeface="+mn-cs"/>
                    <a:hlinkClick r:id="rId4"/>
                  </a:rPr>
                  <a:t>微分</a:t>
                </a:r>
                <a:r>
                  <a:rPr kumimoji="1" lang="ja-JP" altLang="en-US" sz="1200" b="0" i="0" kern="1200">
                    <a:solidFill>
                      <a:schemeClr val="tx1"/>
                    </a:solidFill>
                    <a:effectLst/>
                    <a:latin typeface="+mn-lt"/>
                    <a:ea typeface="+mn-ea"/>
                    <a:cs typeface="+mn-cs"/>
                  </a:rPr>
                  <a:t>して</a:t>
                </a:r>
                <a:r>
                  <a:rPr kumimoji="1" lang="en-US" altLang="ja-JP" sz="1200" b="0" i="0" kern="1200" dirty="0">
                    <a:solidFill>
                      <a:schemeClr val="tx1"/>
                    </a:solidFill>
                    <a:effectLst/>
                    <a:latin typeface="+mn-lt"/>
                    <a:ea typeface="+mn-ea"/>
                    <a:cs typeface="+mn-cs"/>
                  </a:rPr>
                  <a:t>0</a:t>
                </a:r>
                <a:r>
                  <a:rPr kumimoji="1" lang="ja-JP" altLang="en-US" sz="1200" b="0" i="0" kern="1200">
                    <a:solidFill>
                      <a:schemeClr val="tx1"/>
                    </a:solidFill>
                    <a:effectLst/>
                    <a:latin typeface="+mn-lt"/>
                    <a:ea typeface="+mn-ea"/>
                    <a:cs typeface="+mn-cs"/>
                  </a:rPr>
                  <a:t>となる</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を導出すれば良いと考えると思いますが、後述のように活性化関数として</a:t>
                </a:r>
                <a:r>
                  <a:rPr kumimoji="1" lang="ja-JP" altLang="en-US" sz="1200" b="0" i="0" u="none" strike="noStrike" kern="1200">
                    <a:solidFill>
                      <a:schemeClr val="tx1"/>
                    </a:solidFill>
                    <a:effectLst/>
                    <a:latin typeface="+mn-lt"/>
                    <a:ea typeface="+mn-ea"/>
                    <a:cs typeface="+mn-cs"/>
                    <a:hlinkClick r:id="rId5"/>
                  </a:rPr>
                  <a:t>非線形</a:t>
                </a:r>
                <a:r>
                  <a:rPr kumimoji="1" lang="ja-JP" altLang="en-US" sz="1200" b="0" i="0" kern="1200">
                    <a:solidFill>
                      <a:schemeClr val="tx1"/>
                    </a:solidFill>
                    <a:effectLst/>
                    <a:latin typeface="+mn-lt"/>
                    <a:ea typeface="+mn-ea"/>
                    <a:cs typeface="+mn-cs"/>
                  </a:rPr>
                  <a:t>な関数を使っており解析解が導出できないケースがあります。そこで、勾配法などの探索的な</a:t>
                </a:r>
                <a:r>
                  <a:rPr kumimoji="1" lang="ja-JP" altLang="en-US" sz="1200" b="0" i="0" u="none" strike="noStrike" kern="1200">
                    <a:solidFill>
                      <a:schemeClr val="tx1"/>
                    </a:solidFill>
                    <a:effectLst/>
                    <a:latin typeface="+mn-lt"/>
                    <a:ea typeface="+mn-ea"/>
                    <a:cs typeface="+mn-cs"/>
                    <a:hlinkClick r:id="rId6"/>
                  </a:rPr>
                  <a:t>アルゴリズム</a:t>
                </a:r>
                <a:r>
                  <a:rPr kumimoji="1" lang="ja-JP" altLang="en-US" sz="1200" b="0" i="0" kern="1200">
                    <a:solidFill>
                      <a:schemeClr val="tx1"/>
                    </a:solidFill>
                    <a:effectLst/>
                    <a:latin typeface="+mn-lt"/>
                    <a:ea typeface="+mn-ea"/>
                    <a:cs typeface="+mn-cs"/>
                  </a:rPr>
                  <a:t>によってパラメータを推論します。</a:t>
                </a:r>
              </a:p>
              <a:p>
                <a:pPr fontAlgn="base"/>
                <a:r>
                  <a:rPr kumimoji="1" lang="ja-JP" altLang="en-US" sz="1200" b="0" i="0" kern="1200">
                    <a:solidFill>
                      <a:schemeClr val="tx1"/>
                    </a:solidFill>
                    <a:effectLst/>
                    <a:latin typeface="+mn-lt"/>
                    <a:ea typeface="+mn-ea"/>
                    <a:cs typeface="+mn-cs"/>
                  </a:rPr>
                  <a:t>勾配法とは、誤差関数（対数尤度の符号反転）の</a:t>
                </a:r>
                <a:r>
                  <a:rPr kumimoji="1" lang="ja-JP" altLang="en-US" sz="1200" b="0" i="0" u="none" strike="noStrike" kern="1200">
                    <a:solidFill>
                      <a:schemeClr val="tx1"/>
                    </a:solidFill>
                    <a:effectLst/>
                    <a:latin typeface="+mn-lt"/>
                    <a:ea typeface="+mn-ea"/>
                    <a:cs typeface="+mn-cs"/>
                    <a:hlinkClick r:id="rId4"/>
                  </a:rPr>
                  <a:t>微分</a:t>
                </a:r>
                <a:r>
                  <a:rPr kumimoji="1" lang="ja-JP" altLang="en-US" sz="1200" b="0" i="0" kern="1200">
                    <a:solidFill>
                      <a:schemeClr val="tx1"/>
                    </a:solidFill>
                    <a:effectLst/>
                    <a:latin typeface="+mn-lt"/>
                    <a:ea typeface="+mn-ea"/>
                    <a:cs typeface="+mn-cs"/>
                  </a:rPr>
                  <a:t>に基づいて、少しずつパラメータを最適値に近づけていこうとする方法です。手順としては次のようになります。</a:t>
                </a:r>
              </a:p>
              <a:p>
                <a:pPr fontAlgn="base"/>
                <a:br>
                  <a:rPr kumimoji="1" lang="ja-JP" altLang="en-US" sz="1200" b="0" i="0" kern="1200">
                    <a:solidFill>
                      <a:schemeClr val="tx1"/>
                    </a:solidFill>
                    <a:effectLst/>
                    <a:latin typeface="+mn-lt"/>
                    <a:ea typeface="+mn-ea"/>
                    <a:cs typeface="+mn-cs"/>
                  </a:rPr>
                </a:br>
                <a:r>
                  <a:rPr kumimoji="1" lang="ja-JP" altLang="en-US" sz="1200" b="0" i="0" kern="1200">
                    <a:solidFill>
                      <a:schemeClr val="tx1"/>
                    </a:solidFill>
                    <a:effectLst/>
                    <a:latin typeface="+mn-lt"/>
                    <a:ea typeface="+mn-ea"/>
                    <a:cs typeface="+mn-cs"/>
                  </a:rPr>
                  <a:t>尤度関数＝尤度</a:t>
                </a:r>
              </a:p>
            </p:txBody>
          </p:sp>
        </mc:Choice>
        <mc:Fallback xmlns="">
          <p:sp>
            <p:nvSpPr>
              <p:cNvPr id="3" name="ノート プレースホルダー 2"/>
              <p:cNvSpPr>
                <a:spLocks noGrp="1"/>
              </p:cNvSpPr>
              <p:nvPr>
                <p:ph type="body" idx="1"/>
              </p:nvPr>
            </p:nvSpPr>
            <p:spPr/>
            <p:txBody>
              <a:bodyPr/>
              <a:lstStyle/>
              <a:p>
                <a:pPr marL="0" indent="0">
                  <a:buNone/>
                </a:pPr>
                <a:r>
                  <a:rPr kumimoji="1" lang="ja-JP" altLang="en-US"/>
                  <a:t>次にロジスティック回帰で一般に用いられている最尤推定と尤度比検定についてお話します。</a:t>
                </a:r>
                <a:endParaRPr kumimoji="1" lang="en-US" altLang="ja-JP" dirty="0"/>
              </a:p>
              <a:p>
                <a:pPr marL="0" indent="0">
                  <a:buNone/>
                </a:pPr>
                <a:endParaRPr kumimoji="1" lang="en-US" altLang="ja-JP" dirty="0"/>
              </a:p>
              <a:p>
                <a:pPr marL="0" indent="0">
                  <a:buNone/>
                </a:pPr>
                <a:r>
                  <a:rPr kumimoji="1" lang="ja-JP" altLang="en-US"/>
                  <a:t>ロジスティック回帰を行い、尤度⽐検定など漸近論による統計解析を⾏う際、サンプルが⼩さい場合に不正確になってしまうという問題があります。</a:t>
                </a:r>
                <a:endParaRPr kumimoji="1" lang="en-US" altLang="ja-JP" dirty="0"/>
              </a:p>
              <a:p>
                <a:pPr marL="0" indent="0">
                  <a:buNone/>
                </a:pPr>
                <a:r>
                  <a:rPr lang="ja-JP" altLang="en-US"/>
                  <a:t>尤度比検定量は</a:t>
                </a:r>
                <a:r>
                  <a:rPr lang="ja-JP" altLang="en-US" i="0">
                    <a:latin typeface="Cambria Math" panose="02040503050406030204" pitchFamily="18" charset="0"/>
                  </a:rPr>
                  <a:t>帰無仮説と対立仮説を用いた尤度比検定</a:t>
                </a:r>
                <a:r>
                  <a:rPr lang="ja-JP" altLang="en-US" sz="200" i="0">
                    <a:latin typeface="Cambria Math" panose="02040503050406030204" pitchFamily="18" charset="0"/>
                  </a:rPr>
                  <a:t>量を使用しますが、</a:t>
                </a:r>
                <a:endParaRPr lang="en-US" altLang="ja-JP" sz="200" i="1" dirty="0">
                  <a:latin typeface="Cambria Math" panose="02040503050406030204" pitchFamily="18" charset="0"/>
                </a:endParaRPr>
              </a:p>
              <a:p>
                <a:pPr marL="0" indent="0">
                  <a:buNone/>
                </a:pPr>
                <a:r>
                  <a:rPr lang="en-US" altLang="ja-JP" i="0" dirty="0">
                    <a:latin typeface="Cambria Math" panose="02040503050406030204" pitchFamily="18" charset="0"/>
                  </a:rPr>
                  <a:t>𝑛</a:t>
                </a:r>
                <a:r>
                  <a:rPr lang="ja-JP" altLang="en-US" i="0" dirty="0">
                    <a:latin typeface="Cambria Math" panose="02040503050406030204" pitchFamily="18" charset="0"/>
                  </a:rPr>
                  <a:t>が無限大に近づく</a:t>
                </a:r>
                <a:r>
                  <a:rPr lang="ja-JP" altLang="en-US"/>
                  <a:t>とき、</a:t>
                </a:r>
                <a:r>
                  <a:rPr lang="ja-JP" altLang="en-US" i="0">
                    <a:latin typeface="Cambria Math" panose="02040503050406030204" pitchFamily="18" charset="0"/>
                  </a:rPr>
                  <a:t>尤度比検定</a:t>
                </a:r>
                <a:r>
                  <a:rPr lang="ja-JP" altLang="en-US" sz="200" i="0">
                    <a:latin typeface="Cambria Math" panose="02040503050406030204" pitchFamily="18" charset="0"/>
                  </a:rPr>
                  <a:t>"量"</a:t>
                </a:r>
                <a:r>
                  <a:rPr lang="ja-JP" altLang="en-US"/>
                  <a:t>はカイ二乗分布に近似します。</a:t>
                </a:r>
                <a:endParaRPr lang="en-US" altLang="ja-JP" dirty="0"/>
              </a:p>
              <a:p>
                <a:pPr marL="0" indent="0">
                  <a:buNone/>
                </a:pPr>
                <a:r>
                  <a:rPr lang="ja-JP" altLang="en-US"/>
                  <a:t>これを</a:t>
                </a:r>
                <a:r>
                  <a:rPr lang="en-US" altLang="ja-JP" dirty="0"/>
                  <a:t>Wilks</a:t>
                </a:r>
                <a:r>
                  <a:rPr lang="ja-JP" altLang="en-US"/>
                  <a:t>の定理といいます。</a:t>
                </a:r>
                <a:endParaRPr lang="en-US" altLang="ja-JP" dirty="0"/>
              </a:p>
              <a:p>
                <a:pPr marL="0" indent="0">
                  <a:buNone/>
                </a:pPr>
                <a:r>
                  <a:rPr lang="ja-JP" altLang="en-US" sz="1200"/>
                  <a:t>尤度比検定は、尤度比検定量がカイ二乗分布に従うことを利用した検定であるので、</a:t>
                </a:r>
                <a:r>
                  <a:rPr lang="en-US" altLang="ja-JP" sz="1200" i="0" dirty="0">
                    <a:latin typeface="Cambria Math" panose="02040503050406030204" pitchFamily="18" charset="0"/>
                  </a:rPr>
                  <a:t>𝑛</a:t>
                </a:r>
                <a:r>
                  <a:rPr lang="ja-JP" altLang="en-US" sz="1200"/>
                  <a:t>が小さい場合不正確となってしまうのです。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尤度</a:t>
                </a:r>
                <a:r>
                  <a:rPr kumimoji="1" lang="en" altLang="ja-JP" sz="1200" b="0" i="0" u="none" strike="noStrike" kern="1200" dirty="0">
                    <a:solidFill>
                      <a:schemeClr val="tx1"/>
                    </a:solidFill>
                    <a:effectLst/>
                    <a:latin typeface="+mn-lt"/>
                    <a:ea typeface="+mn-ea"/>
                    <a:cs typeface="+mn-cs"/>
                  </a:rPr>
                  <a:t>L(</a:t>
                </a:r>
                <a:r>
                  <a:rPr kumimoji="1" lang="el-GR" altLang="ja-JP" sz="1200" b="0" i="0" u="none" strike="noStrike" kern="1200" dirty="0">
                    <a:solidFill>
                      <a:schemeClr val="tx1"/>
                    </a:solidFill>
                    <a:effectLst/>
                    <a:latin typeface="+mn-lt"/>
                    <a:ea typeface="+mn-ea"/>
                    <a:cs typeface="+mn-cs"/>
                  </a:rPr>
                  <a:t>θ)</a:t>
                </a:r>
                <a:r>
                  <a:rPr kumimoji="1" lang="ja-JP" altLang="en-US" sz="1200" b="0" i="0" kern="1200">
                    <a:solidFill>
                      <a:schemeClr val="tx1"/>
                    </a:solidFill>
                    <a:effectLst/>
                    <a:latin typeface="+mn-lt"/>
                    <a:ea typeface="+mn-ea"/>
                    <a:cs typeface="+mn-cs"/>
                  </a:rPr>
                  <a:t>というのは、データと確率モデルがどの程度フィットしているかを測るための指標</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a:solidFill>
                      <a:schemeClr val="tx1"/>
                    </a:solidFill>
                    <a:effectLst/>
                    <a:latin typeface="+mn-lt"/>
                    <a:ea typeface="+mn-ea"/>
                    <a:cs typeface="+mn-cs"/>
                  </a:rPr>
                  <a:t>尤度は推論対象のパラメータ</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の関数です。尤度が高いほどデータとモデルがフィットしているので、尤度が最も大きくなるようにパラメータ</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を調整してやるのが「</a:t>
                </a:r>
                <a:r>
                  <a:rPr kumimoji="1" lang="ja-JP" altLang="en-US" sz="1200" b="0" i="0" u="none" strike="noStrike" kern="1200">
                    <a:solidFill>
                      <a:schemeClr val="tx1"/>
                    </a:solidFill>
                    <a:effectLst/>
                    <a:latin typeface="+mn-lt"/>
                    <a:ea typeface="+mn-ea"/>
                    <a:cs typeface="+mn-cs"/>
                    <a:hlinkClick r:id="rId7"/>
                  </a:rPr>
                  <a:t>最尤推定</a:t>
                </a:r>
                <a:r>
                  <a:rPr kumimoji="1" lang="ja-JP" altLang="en-US" sz="1200" b="0" i="0" kern="1200">
                    <a:solidFill>
                      <a:schemeClr val="tx1"/>
                    </a:solidFill>
                    <a:effectLst/>
                    <a:latin typeface="+mn-lt"/>
                    <a:ea typeface="+mn-ea"/>
                    <a:cs typeface="+mn-cs"/>
                  </a:rPr>
                  <a:t>」という考え方になります。</a:t>
                </a:r>
              </a:p>
              <a:p>
                <a:pPr fontAlgn="base"/>
                <a:r>
                  <a:rPr kumimoji="1" lang="ja-JP" altLang="en-US" sz="1200" b="0" i="0" kern="1200">
                    <a:solidFill>
                      <a:schemeClr val="tx1"/>
                    </a:solidFill>
                    <a:effectLst/>
                    <a:latin typeface="+mn-lt"/>
                    <a:ea typeface="+mn-ea"/>
                    <a:cs typeface="+mn-cs"/>
                  </a:rPr>
                  <a:t>最大値を求めるということで</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について</a:t>
                </a:r>
                <a:r>
                  <a:rPr kumimoji="1" lang="ja-JP" altLang="en-US" sz="1200" b="0" i="0" u="none" strike="noStrike" kern="1200">
                    <a:solidFill>
                      <a:schemeClr val="tx1"/>
                    </a:solidFill>
                    <a:effectLst/>
                    <a:latin typeface="+mn-lt"/>
                    <a:ea typeface="+mn-ea"/>
                    <a:cs typeface="+mn-cs"/>
                    <a:hlinkClick r:id="rId8"/>
                  </a:rPr>
                  <a:t>微分</a:t>
                </a:r>
                <a:r>
                  <a:rPr kumimoji="1" lang="ja-JP" altLang="en-US" sz="1200" b="0" i="0" kern="1200">
                    <a:solidFill>
                      <a:schemeClr val="tx1"/>
                    </a:solidFill>
                    <a:effectLst/>
                    <a:latin typeface="+mn-lt"/>
                    <a:ea typeface="+mn-ea"/>
                    <a:cs typeface="+mn-cs"/>
                  </a:rPr>
                  <a:t>して</a:t>
                </a:r>
                <a:r>
                  <a:rPr kumimoji="1" lang="en-US" altLang="ja-JP" sz="1200" b="0" i="0" kern="1200" dirty="0">
                    <a:solidFill>
                      <a:schemeClr val="tx1"/>
                    </a:solidFill>
                    <a:effectLst/>
                    <a:latin typeface="+mn-lt"/>
                    <a:ea typeface="+mn-ea"/>
                    <a:cs typeface="+mn-cs"/>
                  </a:rPr>
                  <a:t>0</a:t>
                </a:r>
                <a:r>
                  <a:rPr kumimoji="1" lang="ja-JP" altLang="en-US" sz="1200" b="0" i="0" kern="1200">
                    <a:solidFill>
                      <a:schemeClr val="tx1"/>
                    </a:solidFill>
                    <a:effectLst/>
                    <a:latin typeface="+mn-lt"/>
                    <a:ea typeface="+mn-ea"/>
                    <a:cs typeface="+mn-cs"/>
                  </a:rPr>
                  <a:t>となる</a:t>
                </a:r>
                <a:r>
                  <a:rPr kumimoji="1" lang="en-US" altLang="ja-JP" sz="1200" b="1" i="0" u="none" strike="noStrike" kern="1200" dirty="0">
                    <a:solidFill>
                      <a:schemeClr val="tx1"/>
                    </a:solidFill>
                    <a:effectLst/>
                    <a:latin typeface="+mn-lt"/>
                    <a:ea typeface="+mn-ea"/>
                    <a:cs typeface="+mn-cs"/>
                  </a:rPr>
                  <a:t>β</a:t>
                </a:r>
                <a:r>
                  <a:rPr kumimoji="1" lang="ja-JP" altLang="en-US" sz="1200" b="0" i="0" kern="1200">
                    <a:solidFill>
                      <a:schemeClr val="tx1"/>
                    </a:solidFill>
                    <a:effectLst/>
                    <a:latin typeface="+mn-lt"/>
                    <a:ea typeface="+mn-ea"/>
                    <a:cs typeface="+mn-cs"/>
                  </a:rPr>
                  <a:t>を導出すれば良いと考えると思いますが、後述のように活性化関数として</a:t>
                </a:r>
                <a:r>
                  <a:rPr kumimoji="1" lang="ja-JP" altLang="en-US" sz="1200" b="0" i="0" u="none" strike="noStrike" kern="1200">
                    <a:solidFill>
                      <a:schemeClr val="tx1"/>
                    </a:solidFill>
                    <a:effectLst/>
                    <a:latin typeface="+mn-lt"/>
                    <a:ea typeface="+mn-ea"/>
                    <a:cs typeface="+mn-cs"/>
                    <a:hlinkClick r:id="rId9"/>
                  </a:rPr>
                  <a:t>非線形</a:t>
                </a:r>
                <a:r>
                  <a:rPr kumimoji="1" lang="ja-JP" altLang="en-US" sz="1200" b="0" i="0" kern="1200">
                    <a:solidFill>
                      <a:schemeClr val="tx1"/>
                    </a:solidFill>
                    <a:effectLst/>
                    <a:latin typeface="+mn-lt"/>
                    <a:ea typeface="+mn-ea"/>
                    <a:cs typeface="+mn-cs"/>
                  </a:rPr>
                  <a:t>な関数を使っており解析解が導出できないケースがあります。そこで、勾配法などの探索的な</a:t>
                </a:r>
                <a:r>
                  <a:rPr kumimoji="1" lang="ja-JP" altLang="en-US" sz="1200" b="0" i="0" u="none" strike="noStrike" kern="1200">
                    <a:solidFill>
                      <a:schemeClr val="tx1"/>
                    </a:solidFill>
                    <a:effectLst/>
                    <a:latin typeface="+mn-lt"/>
                    <a:ea typeface="+mn-ea"/>
                    <a:cs typeface="+mn-cs"/>
                    <a:hlinkClick r:id="rId10"/>
                  </a:rPr>
                  <a:t>アルゴリズム</a:t>
                </a:r>
                <a:r>
                  <a:rPr kumimoji="1" lang="ja-JP" altLang="en-US" sz="1200" b="0" i="0" kern="1200">
                    <a:solidFill>
                      <a:schemeClr val="tx1"/>
                    </a:solidFill>
                    <a:effectLst/>
                    <a:latin typeface="+mn-lt"/>
                    <a:ea typeface="+mn-ea"/>
                    <a:cs typeface="+mn-cs"/>
                  </a:rPr>
                  <a:t>によってパラメータを推論します。</a:t>
                </a:r>
              </a:p>
              <a:p>
                <a:pPr fontAlgn="base"/>
                <a:r>
                  <a:rPr kumimoji="1" lang="ja-JP" altLang="en-US" sz="1200" b="0" i="0" kern="1200">
                    <a:solidFill>
                      <a:schemeClr val="tx1"/>
                    </a:solidFill>
                    <a:effectLst/>
                    <a:latin typeface="+mn-lt"/>
                    <a:ea typeface="+mn-ea"/>
                    <a:cs typeface="+mn-cs"/>
                  </a:rPr>
                  <a:t>勾配法とは、誤差関数（対数尤度の符号反転）の</a:t>
                </a:r>
                <a:r>
                  <a:rPr kumimoji="1" lang="ja-JP" altLang="en-US" sz="1200" b="0" i="0" u="none" strike="noStrike" kern="1200">
                    <a:solidFill>
                      <a:schemeClr val="tx1"/>
                    </a:solidFill>
                    <a:effectLst/>
                    <a:latin typeface="+mn-lt"/>
                    <a:ea typeface="+mn-ea"/>
                    <a:cs typeface="+mn-cs"/>
                    <a:hlinkClick r:id="rId8"/>
                  </a:rPr>
                  <a:t>微分</a:t>
                </a:r>
                <a:r>
                  <a:rPr kumimoji="1" lang="ja-JP" altLang="en-US" sz="1200" b="0" i="0" kern="1200">
                    <a:solidFill>
                      <a:schemeClr val="tx1"/>
                    </a:solidFill>
                    <a:effectLst/>
                    <a:latin typeface="+mn-lt"/>
                    <a:ea typeface="+mn-ea"/>
                    <a:cs typeface="+mn-cs"/>
                  </a:rPr>
                  <a:t>に基づいて、少しずつパラメータを最適値に近づけていこうとする方法です。手順としては次のようになります。</a:t>
                </a:r>
              </a:p>
              <a:p>
                <a:pPr fontAlgn="base"/>
                <a:br>
                  <a:rPr kumimoji="1" lang="ja-JP" altLang="en-US" sz="1200" b="0" i="0" kern="1200">
                    <a:solidFill>
                      <a:schemeClr val="tx1"/>
                    </a:solidFill>
                    <a:effectLst/>
                    <a:latin typeface="+mn-lt"/>
                    <a:ea typeface="+mn-ea"/>
                    <a:cs typeface="+mn-cs"/>
                  </a:rPr>
                </a:br>
                <a:r>
                  <a:rPr kumimoji="1" lang="ja-JP" altLang="en-US" sz="1200" b="0" i="0" kern="1200">
                    <a:solidFill>
                      <a:schemeClr val="tx1"/>
                    </a:solidFill>
                    <a:effectLst/>
                    <a:latin typeface="+mn-lt"/>
                    <a:ea typeface="+mn-ea"/>
                    <a:cs typeface="+mn-cs"/>
                  </a:rPr>
                  <a:t>尤度関数＝尤度</a:t>
                </a:r>
              </a:p>
            </p:txBody>
          </p:sp>
        </mc:Fallback>
      </mc:AlternateContent>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3</a:t>
            </a:fld>
            <a:endParaRPr kumimoji="1" lang="ja-JP" altLang="en-US"/>
          </a:p>
        </p:txBody>
      </p:sp>
    </p:spTree>
    <p:extLst>
      <p:ext uri="{BB962C8B-B14F-4D97-AF65-F5344CB8AC3E}">
        <p14:creationId xmlns:p14="http://schemas.microsoft.com/office/powerpoint/2010/main" val="206953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そんな問題を回避する⽅法として正確ロジスティック回帰分析が提案されています。正確ロジスティック回帰分析とは</a:t>
            </a:r>
            <a:r>
              <a:rPr kumimoji="1" lang="en-US" altLang="ja-JP" dirty="0"/>
              <a:t>Cox </a:t>
            </a:r>
            <a:r>
              <a:rPr kumimoji="1" lang="ja-JP" altLang="en-US"/>
              <a:t>によって</a:t>
            </a:r>
            <a:r>
              <a:rPr kumimoji="1" lang="en-US" altLang="ja-JP" dirty="0"/>
              <a:t>70</a:t>
            </a:r>
            <a:r>
              <a:rPr kumimoji="1" lang="ja-JP" altLang="en-US"/>
              <a:t>年代に提案された⼿法で、最尤推定のようにパラメータの反復最適化行うことなく、サンプリングを用いて行う統計解析手法です。具体的には、こちらのデータを仮定した際、このような十分統計量を用いて、全列挙により条件付き分布を作成し、</a:t>
            </a:r>
            <a:r>
              <a:rPr kumimoji="1" lang="en-US" altLang="ja-JP" dirty="0"/>
              <a:t>p</a:t>
            </a:r>
            <a:r>
              <a:rPr kumimoji="1" lang="ja-JP" altLang="en-US"/>
              <a:t>値を計算します。結果、偏りがあったりサンプルが小さいことによる</a:t>
            </a:r>
            <a:r>
              <a:rPr kumimoji="1" lang="en-US" altLang="ja-JP" dirty="0"/>
              <a:t>p</a:t>
            </a:r>
            <a:r>
              <a:rPr kumimoji="1" lang="ja-JP" altLang="en-US"/>
              <a:t>値が不正確になる現象を回避することができます。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以上のように正確ロジスティック回帰分析は従来の統計解析手法を解決する有用な手法ではありますが、計算が複雑であることが障壁となり、⻑年普及されてきませんでした。</a:t>
            </a:r>
            <a:endParaRPr kumimoji="1" lang="en-US" altLang="ja-JP" dirty="0"/>
          </a:p>
          <a:p>
            <a:endParaRPr kumimoji="1" lang="en-US" altLang="ja-JP" dirty="0"/>
          </a:p>
          <a:p>
            <a:endParaRPr kumimoji="1" lang="en-US" altLang="ja-JP" dirty="0"/>
          </a:p>
          <a:p>
            <a:r>
              <a:rPr kumimoji="1" lang="en-US" altLang="ja-JP" dirty="0"/>
              <a:t>Fisher</a:t>
            </a:r>
            <a:r>
              <a:rPr kumimoji="1" lang="ja-JP" altLang="en-US"/>
              <a:t>の</a:t>
            </a:r>
            <a:r>
              <a:rPr kumimoji="1" lang="en-US" altLang="ja-JP" dirty="0"/>
              <a:t>2*2</a:t>
            </a:r>
            <a:r>
              <a:rPr kumimoji="1" lang="ja-JP" altLang="en-US"/>
              <a:t>分割表の自然な拡張</a:t>
            </a:r>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4</a:t>
            </a:fld>
            <a:endParaRPr kumimoji="1" lang="ja-JP" altLang="en-US"/>
          </a:p>
        </p:txBody>
      </p:sp>
    </p:spTree>
    <p:extLst>
      <p:ext uri="{BB962C8B-B14F-4D97-AF65-F5344CB8AC3E}">
        <p14:creationId xmlns:p14="http://schemas.microsoft.com/office/powerpoint/2010/main" val="171687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話は変わりまして、次にイジングモデルについてお話します。</a:t>
            </a:r>
            <a:endParaRPr kumimoji="1" lang="en-US" altLang="ja-JP" dirty="0"/>
          </a:p>
          <a:p>
            <a:r>
              <a:rPr kumimoji="1" lang="ja-JP" altLang="en-US"/>
              <a:t>イジングモデルは、強磁性体の動きを模したモデルであり、現実社会に存在するあらゆる課題を解決可能なモデルとして近年注目を浴びています。</a:t>
            </a:r>
            <a:endParaRPr kumimoji="1" lang="en-US" altLang="ja-JP" dirty="0"/>
          </a:p>
          <a:p>
            <a:r>
              <a:rPr kumimoji="1" lang="ja-JP" altLang="en-US"/>
              <a:t>そこで国内外であらゆる種類のイジングマシンの研究開発と多岐にわたる分野において応用研究や実証実験が行われています。</a:t>
            </a:r>
            <a:endParaRPr kumimoji="1" lang="en-US" altLang="ja-JP" dirty="0"/>
          </a:p>
          <a:p>
            <a:endParaRPr kumimoji="1" lang="en-US" altLang="ja-JP" dirty="0"/>
          </a:p>
          <a:p>
            <a:endParaRPr kumimoji="1" lang="en-US" altLang="ja-JP" dirty="0"/>
          </a:p>
          <a:p>
            <a:r>
              <a:rPr kumimoji="1" lang="en-US" altLang="ja-JP" dirty="0"/>
              <a:t>3</a:t>
            </a:r>
            <a:r>
              <a:rPr kumimoji="1" lang="ja-JP" altLang="en-US"/>
              <a:t>次の項があっても原理的には</a:t>
            </a:r>
            <a:r>
              <a:rPr kumimoji="1" lang="en-US" altLang="ja-JP" dirty="0"/>
              <a:t>2</a:t>
            </a:r>
            <a:r>
              <a:rPr kumimoji="1" lang="ja-JP" altLang="en-US"/>
              <a:t>次の項までに減らすことは可能</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サービス開発元の株式会社グルーヴノーツは、イジングマシンを活用し、業務上のさまざまな組合せ最適化問題を解くモデル（イジングモデル）やアプリケーションを開発し、「</a:t>
            </a:r>
            <a:r>
              <a:rPr kumimoji="1" lang="en" altLang="ja-JP" sz="1200" b="0" i="0" kern="1200" dirty="0">
                <a:solidFill>
                  <a:schemeClr val="tx1"/>
                </a:solidFill>
                <a:effectLst/>
                <a:latin typeface="+mn-lt"/>
                <a:ea typeface="+mn-ea"/>
                <a:cs typeface="+mn-cs"/>
              </a:rPr>
              <a:t>MAGELLAN BLOCKS</a:t>
            </a:r>
            <a:r>
              <a:rPr kumimoji="1" lang="ja-JP" altLang="en" sz="1200" b="0" i="0" kern="120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として提供している。そこで、キユーピーはグルーヴノーツを最適生産体制の実現に向けたテクノロジーパートナーに迎え、本プロジェクトを開始するにいたった。</a:t>
            </a:r>
            <a:endParaRPr kumimoji="1" lang="ja-JP" altLang="en-US"/>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5</a:t>
            </a:fld>
            <a:endParaRPr kumimoji="1" lang="ja-JP" altLang="en-US"/>
          </a:p>
        </p:txBody>
      </p:sp>
    </p:spTree>
    <p:extLst>
      <p:ext uri="{BB962C8B-B14F-4D97-AF65-F5344CB8AC3E}">
        <p14:creationId xmlns:p14="http://schemas.microsoft.com/office/powerpoint/2010/main" val="361711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イジングマシンの一種であるのが量子アニーリングマシンですが、イジングマシン以上に注目を浴びています。</a:t>
            </a:r>
            <a:endParaRPr kumimoji="1" lang="en-US" altLang="ja-JP" dirty="0"/>
          </a:p>
          <a:p>
            <a:r>
              <a:rPr kumimoji="1" lang="ja-JP" altLang="en-US"/>
              <a:t>現在のコンピューターはムーアの法則の限界という、性能の限界を迎えており、これ以上性能を良くするには半導体に代わる新素材開発あるいは現存のコンピューターとは異なる仕組みのコンピューターの開発が求められています。</a:t>
            </a:r>
            <a:endParaRPr kumimoji="1" lang="en-US" altLang="ja-JP" dirty="0"/>
          </a:p>
          <a:p>
            <a:r>
              <a:rPr kumimoji="1" lang="ja-JP" altLang="en-US"/>
              <a:t>また、デジタルトランスフォーメーション推進によりますますコンピューターの需要が増している中、世界の発電量に占めるコンピューターの消費電力が</a:t>
            </a:r>
            <a:r>
              <a:rPr kumimoji="1" lang="en-US" altLang="ja-JP" dirty="0"/>
              <a:t>2013</a:t>
            </a:r>
            <a:r>
              <a:rPr kumimoji="1" lang="ja-JP" altLang="en-US"/>
              <a:t>年の時点で</a:t>
            </a:r>
            <a:r>
              <a:rPr kumimoji="1" lang="en-US" altLang="ja-JP" dirty="0"/>
              <a:t>1</a:t>
            </a:r>
            <a:r>
              <a:rPr kumimoji="1" lang="ja-JP" altLang="en-US"/>
              <a:t>割と大きいことが問題となっています。</a:t>
            </a:r>
            <a:endParaRPr kumimoji="1" lang="en-US" altLang="ja-JP" dirty="0"/>
          </a:p>
          <a:p>
            <a:r>
              <a:rPr kumimoji="1" lang="ja-JP" altLang="en-US"/>
              <a:t>そこで、量子アニーリングです。</a:t>
            </a:r>
            <a:endParaRPr kumimoji="1" lang="en-US" altLang="ja-JP" dirty="0"/>
          </a:p>
          <a:p>
            <a:r>
              <a:rPr kumimoji="1" lang="ja-JP" altLang="en-US"/>
              <a:t>量子アニーリングは、量子を用いたコンピューターであり、量子力学、すなわち今までのコンピューターとは全く異なる仕組みで動きます。</a:t>
            </a:r>
            <a:endParaRPr kumimoji="1" lang="en-US" altLang="ja-JP" dirty="0"/>
          </a:p>
          <a:p>
            <a:r>
              <a:rPr kumimoji="1" lang="ja-JP" altLang="en-US"/>
              <a:t>また、使用電力のほとんどは現在のコンピューターでいう</a:t>
            </a:r>
            <a:r>
              <a:rPr kumimoji="1" lang="en-US" altLang="ja-JP" dirty="0"/>
              <a:t>CPU</a:t>
            </a:r>
            <a:r>
              <a:rPr kumimoji="1" lang="ja-JP" altLang="en-US"/>
              <a:t>にあたる部位</a:t>
            </a:r>
            <a:r>
              <a:rPr kumimoji="1" lang="en-US" altLang="ja-JP" dirty="0"/>
              <a:t>QPU</a:t>
            </a:r>
            <a:r>
              <a:rPr kumimoji="1" lang="ja-JP" altLang="en-US"/>
              <a:t>の冷却のみです。結果、スーパーコンピューターの消費電力に対し</a:t>
            </a:r>
            <a:r>
              <a:rPr kumimoji="1" lang="en-US" altLang="ja-JP" dirty="0"/>
              <a:t>600</a:t>
            </a:r>
            <a:r>
              <a:rPr kumimoji="1" lang="ja-JP" altLang="en-US"/>
              <a:t>分の一までに節電が達成されると言われています。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6</a:t>
            </a:fld>
            <a:endParaRPr kumimoji="1" lang="ja-JP" altLang="en-US"/>
          </a:p>
        </p:txBody>
      </p:sp>
    </p:spTree>
    <p:extLst>
      <p:ext uri="{BB962C8B-B14F-4D97-AF65-F5344CB8AC3E}">
        <p14:creationId xmlns:p14="http://schemas.microsoft.com/office/powerpoint/2010/main" val="3051846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以上の背景を踏まえ、本研究では、</a:t>
            </a:r>
            <a:r>
              <a:rPr lang="ja-JP" altLang="en-US"/>
              <a:t>正確ロジスティック回帰分析にイジングモデルを適用させ、疫学研究に欠かせないロジスティック回帰モデルに対する新たな統計解析手法の提案を行いました。</a:t>
            </a:r>
            <a:endParaRPr lang="en-US" altLang="ja-JP" dirty="0"/>
          </a:p>
          <a:p>
            <a:r>
              <a:rPr kumimoji="1" lang="ja-JP" altLang="en-US"/>
              <a:t>イジングモデルの適用箇所は、基底状態をサンプリングしベクトル</a:t>
            </a:r>
            <a:r>
              <a:rPr kumimoji="1" lang="en-US" altLang="ja-JP" dirty="0"/>
              <a:t>y</a:t>
            </a:r>
            <a:r>
              <a:rPr kumimoji="1" lang="ja-JP" altLang="en-US"/>
              <a:t>を獲得する箇所です。</a:t>
            </a:r>
            <a:endParaRPr kumimoji="1" lang="en-US" altLang="ja-JP" dirty="0"/>
          </a:p>
          <a:p>
            <a:r>
              <a:rPr kumimoji="1" lang="ja-JP" altLang="en-US"/>
              <a:t>基底状態サンプリングの際に使用したエネルギー関数、ハミルトニアンはこちらの関数です。</a:t>
            </a:r>
            <a:endParaRPr kumimoji="1" lang="en-US" altLang="ja-JP" dirty="0"/>
          </a:p>
          <a:p>
            <a:r>
              <a:rPr kumimoji="1" lang="ja-JP" altLang="en-US"/>
              <a:t>こちらの関数は、ベクトル</a:t>
            </a:r>
            <a:r>
              <a:rPr kumimoji="1" lang="en-US" altLang="ja-JP" dirty="0"/>
              <a:t>y</a:t>
            </a:r>
            <a:r>
              <a:rPr kumimoji="1" lang="ja-JP" altLang="en-US"/>
              <a:t>に関する十分統計量と、説明変数以外の特徴量に対する十分統計量を用いた関数となっております。</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本研究では、前ページでありました統計量</a:t>
            </a:r>
            <a:r>
              <a:rPr kumimoji="1" lang="en-US" altLang="ja-JP" dirty="0"/>
              <a:t>p</a:t>
            </a:r>
            <a:r>
              <a:rPr kumimoji="1" lang="ja-JP" altLang="en-US"/>
              <a:t>値を求めるという目的を達成する過程で必要な、条件を満たす</a:t>
            </a:r>
            <a:r>
              <a:rPr kumimoji="1" lang="en" altLang="ja-JP" dirty="0"/>
              <a:t>Y </a:t>
            </a:r>
            <a:r>
              <a:rPr kumimoji="1" lang="ja-JP" altLang="en-US"/>
              <a:t>の全列挙を、基底状態サンプリングで近似しました。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そして以下の式を今回基底状態サンプリングを行う関数として設計し、</a:t>
            </a:r>
            <a:r>
              <a:rPr kumimoji="1" lang="en-US" altLang="ja-JP" dirty="0"/>
              <a:t>y</a:t>
            </a:r>
            <a:r>
              <a:rPr kumimoji="1" lang="ja-JP" altLang="en-US"/>
              <a:t>を求めていきました。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7</a:t>
            </a:fld>
            <a:endParaRPr kumimoji="1" lang="ja-JP" altLang="en-US"/>
          </a:p>
        </p:txBody>
      </p:sp>
    </p:spTree>
    <p:extLst>
      <p:ext uri="{BB962C8B-B14F-4D97-AF65-F5344CB8AC3E}">
        <p14:creationId xmlns:p14="http://schemas.microsoft.com/office/powerpoint/2010/main" val="216948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基底状態サンプリングとして</a:t>
            </a:r>
            <a:r>
              <a:rPr kumimoji="1" lang="en-US" altLang="ja-JP" dirty="0"/>
              <a:t>SA,  QA</a:t>
            </a:r>
            <a:r>
              <a:rPr kumimoji="1" lang="ja-JP" altLang="en-US"/>
              <a:t>の二種類を採用しました。</a:t>
            </a:r>
            <a:endParaRPr kumimoji="1" lang="en-US" altLang="ja-JP" dirty="0"/>
          </a:p>
          <a:p>
            <a:r>
              <a:rPr kumimoji="1" lang="ja-JP" altLang="en-US"/>
              <a:t>両者の違いは、熱揺らぎを用いているか、量子ゆらぎを用いているかです。</a:t>
            </a:r>
            <a:endParaRPr kumimoji="1" lang="en-US" altLang="ja-JP" dirty="0"/>
          </a:p>
          <a:p>
            <a:r>
              <a:rPr kumimoji="1" lang="en-US" altLang="ja-JP" dirty="0"/>
              <a:t>SA</a:t>
            </a:r>
            <a:r>
              <a:rPr kumimoji="1" lang="ja-JP" altLang="en-US"/>
              <a:t>ではあらゆる状態へと遷移しやすい高い温度状態から次第に温度を下げていくことで、グローバルな基底状態が得られることを期待した手法で、</a:t>
            </a:r>
            <a:endParaRPr kumimoji="1" lang="en-US" altLang="ja-JP" dirty="0"/>
          </a:p>
          <a:p>
            <a:r>
              <a:rPr kumimoji="1" lang="en-US" altLang="ja-JP" dirty="0"/>
              <a:t>QA</a:t>
            </a:r>
            <a:r>
              <a:rPr kumimoji="1" lang="ja-JP" altLang="en-US"/>
              <a:t>は強い量子効果（トンネル効果）を持った状態から次第に弱めていき、シュレディンガー方程式に従って自律的に変化することで基底状態を得ることを期待した手法です。</a:t>
            </a:r>
            <a:endParaRPr kumimoji="1" lang="en-US" altLang="ja-JP" dirty="0"/>
          </a:p>
          <a:p>
            <a:endParaRPr kumimoji="1" lang="en-US" altLang="ja-JP" dirty="0"/>
          </a:p>
          <a:p>
            <a:r>
              <a:rPr kumimoji="1" lang="en-US" altLang="ja-JP" dirty="0"/>
              <a:t>QA:</a:t>
            </a:r>
            <a:r>
              <a:rPr kumimoji="1" lang="ja-JP" altLang="en-US"/>
              <a:t>横磁場効果を緩めていく</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11A5DE7-7A7A-424C-BF3E-C9F4BBA0741F}" type="slidenum">
              <a:rPr kumimoji="1" lang="ja-JP" altLang="en-US" smtClean="0"/>
              <a:t>8</a:t>
            </a:fld>
            <a:endParaRPr kumimoji="1" lang="ja-JP" altLang="en-US"/>
          </a:p>
        </p:txBody>
      </p:sp>
    </p:spTree>
    <p:extLst>
      <p:ext uri="{BB962C8B-B14F-4D97-AF65-F5344CB8AC3E}">
        <p14:creationId xmlns:p14="http://schemas.microsoft.com/office/powerpoint/2010/main" val="819644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では実験詳細についてまとめます。</a:t>
            </a:r>
            <a:endParaRPr kumimoji="1" lang="en-US" altLang="ja-JP" dirty="0"/>
          </a:p>
          <a:p>
            <a:r>
              <a:rPr kumimoji="1" lang="ja-JP" altLang="en-US"/>
              <a:t>使用データは骨肉腫データです。</a:t>
            </a:r>
            <a:endParaRPr kumimoji="1" lang="en-US" altLang="ja-JP" dirty="0"/>
          </a:p>
          <a:p>
            <a:r>
              <a:rPr kumimoji="1" lang="ja-JP" altLang="en-US"/>
              <a:t>説明変数には、多変量解析において有意性が認められたと記載のあったリンパ球浸潤の有無を採用しました。</a:t>
            </a:r>
            <a:endParaRPr kumimoji="1" lang="en-US" altLang="ja-JP" dirty="0"/>
          </a:p>
          <a:p>
            <a:r>
              <a:rPr kumimoji="1" lang="ja-JP" altLang="en-US"/>
              <a:t>交絡因子は性別と造血細胞病理の観察が確認されたか否か、応答変数は骨肉腫無再発生存期間が３年以上か否かを採用しました。</a:t>
            </a:r>
            <a:endParaRPr kumimoji="1" lang="en-US" altLang="ja-JP" dirty="0"/>
          </a:p>
          <a:p>
            <a:r>
              <a:rPr kumimoji="1" lang="ja-JP" altLang="en-US"/>
              <a:t>いずれもバイナリ変数です。</a:t>
            </a:r>
            <a:endParaRPr kumimoji="1" lang="en-US" altLang="ja-JP" dirty="0"/>
          </a:p>
          <a:p>
            <a:r>
              <a:rPr kumimoji="1" lang="ja-JP" altLang="en-US"/>
              <a:t>このうちダウンサンプリングしたデータを実際に使用しました。</a:t>
            </a:r>
            <a:r>
              <a:rPr kumimoji="1" lang="en-US" altLang="ja-JP" dirty="0"/>
              <a:t>20, 25, 30, 35, 40bit</a:t>
            </a:r>
            <a:r>
              <a:rPr kumimoji="1" lang="ja-JP" altLang="en-US"/>
              <a:t>のデータをそれぞれ５つ作成しました。</a:t>
            </a:r>
            <a:endParaRPr kumimoji="1" lang="en-US" altLang="ja-JP" dirty="0"/>
          </a:p>
          <a:p>
            <a:r>
              <a:rPr kumimoji="1" lang="ja-JP" altLang="en-US"/>
              <a:t>比較手法は、全列挙、</a:t>
            </a:r>
            <a:r>
              <a:rPr kumimoji="1" lang="en-US" altLang="ja-JP" dirty="0"/>
              <a:t>SA, QA</a:t>
            </a:r>
            <a:r>
              <a:rPr kumimoji="1" lang="ja-JP" altLang="en-US"/>
              <a:t>です。</a:t>
            </a:r>
            <a:endParaRPr kumimoji="1" lang="en-US" altLang="ja-JP" dirty="0"/>
          </a:p>
          <a:p>
            <a:r>
              <a:rPr kumimoji="1" lang="en-US" altLang="ja-JP" dirty="0"/>
              <a:t>SA, QA</a:t>
            </a:r>
            <a:r>
              <a:rPr kumimoji="1" lang="ja-JP" altLang="en-US"/>
              <a:t>はそれぞれ</a:t>
            </a:r>
            <a:r>
              <a:rPr kumimoji="1" lang="en-US" altLang="ja-JP" dirty="0"/>
              <a:t>1</a:t>
            </a:r>
            <a:r>
              <a:rPr kumimoji="1" lang="ja-JP" altLang="en-US"/>
              <a:t>万サンプルを生成しました。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2.7 GHz </a:t>
            </a:r>
            <a:r>
              <a:rPr kumimoji="1" lang="ja-JP" altLang="en-US" sz="1200" kern="1200">
                <a:solidFill>
                  <a:schemeClr val="tx1"/>
                </a:solidFill>
                <a:effectLst/>
                <a:latin typeface="+mn-lt"/>
                <a:ea typeface="+mn-ea"/>
                <a:cs typeface="+mn-cs"/>
              </a:rPr>
              <a:t>クアッドコア</a:t>
            </a:r>
            <a:r>
              <a:rPr kumimoji="1" lang="en" altLang="ja-JP" sz="1200" kern="1200" dirty="0">
                <a:solidFill>
                  <a:schemeClr val="tx1"/>
                </a:solidFill>
                <a:effectLst/>
                <a:latin typeface="+mn-lt"/>
                <a:ea typeface="+mn-ea"/>
                <a:cs typeface="+mn-cs"/>
              </a:rPr>
              <a:t>Intel Core i7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16 GB 2133 MHz LPDDR3</a:t>
            </a:r>
          </a:p>
          <a:p>
            <a:r>
              <a:rPr kumimoji="1" lang="en" altLang="ja-JP" sz="1200" kern="1200" dirty="0">
                <a:solidFill>
                  <a:schemeClr val="tx1"/>
                </a:solidFill>
                <a:effectLst/>
                <a:latin typeface="+mn-lt"/>
                <a:ea typeface="+mn-ea"/>
                <a:cs typeface="+mn-cs"/>
              </a:rPr>
              <a:t>D-Wave </a:t>
            </a:r>
            <a:r>
              <a:rPr kumimoji="1" lang="ja-JP" altLang="en-US" sz="1200" kern="1200">
                <a:solidFill>
                  <a:schemeClr val="tx1"/>
                </a:solidFill>
                <a:effectLst/>
                <a:latin typeface="+mn-lt"/>
                <a:ea typeface="+mn-ea"/>
                <a:cs typeface="+mn-cs"/>
              </a:rPr>
              <a:t>社の</a:t>
            </a:r>
            <a:r>
              <a:rPr kumimoji="1" lang="en" altLang="ja-JP" sz="1200" kern="1200" dirty="0">
                <a:solidFill>
                  <a:schemeClr val="tx1"/>
                </a:solidFill>
                <a:effectLst/>
                <a:latin typeface="+mn-lt"/>
                <a:ea typeface="+mn-ea"/>
                <a:cs typeface="+mn-cs"/>
              </a:rPr>
              <a:t>D-Wave2000Q </a:t>
            </a:r>
            <a:r>
              <a:rPr kumimoji="1" lang="ja-JP" altLang="en-US" sz="1200" kern="1200">
                <a:solidFill>
                  <a:schemeClr val="tx1"/>
                </a:solidFill>
                <a:effectLst/>
                <a:latin typeface="+mn-lt"/>
                <a:ea typeface="+mn-ea"/>
                <a:cs typeface="+mn-cs"/>
              </a:rPr>
              <a:t>をオープンソースの</a:t>
            </a:r>
            <a:r>
              <a:rPr kumimoji="1" lang="en" altLang="ja-JP" sz="1200" kern="1200" dirty="0">
                <a:solidFill>
                  <a:schemeClr val="tx1"/>
                </a:solidFill>
                <a:effectLst/>
                <a:latin typeface="+mn-lt"/>
                <a:ea typeface="+mn-ea"/>
                <a:cs typeface="+mn-cs"/>
              </a:rPr>
              <a:t>SDK </a:t>
            </a:r>
            <a:r>
              <a:rPr kumimoji="1" lang="ja-JP" altLang="en-US" sz="1200" kern="1200">
                <a:solidFill>
                  <a:schemeClr val="tx1"/>
                </a:solidFill>
                <a:effectLst/>
                <a:latin typeface="+mn-lt"/>
                <a:ea typeface="+mn-ea"/>
                <a:cs typeface="+mn-cs"/>
              </a:rPr>
              <a:t>である</a:t>
            </a:r>
            <a:r>
              <a:rPr kumimoji="1" lang="en" altLang="ja-JP" sz="1200" kern="1200" dirty="0">
                <a:solidFill>
                  <a:schemeClr val="tx1"/>
                </a:solidFill>
                <a:effectLst/>
                <a:latin typeface="+mn-lt"/>
                <a:ea typeface="+mn-ea"/>
                <a:cs typeface="+mn-cs"/>
              </a:rPr>
              <a:t>Ocean(</a:t>
            </a:r>
            <a:r>
              <a:rPr kumimoji="1" lang="en" altLang="ja-JP" sz="1200" kern="1200" dirty="0" err="1">
                <a:solidFill>
                  <a:schemeClr val="tx1"/>
                </a:solidFill>
                <a:effectLst/>
                <a:latin typeface="+mn-lt"/>
                <a:ea typeface="+mn-ea"/>
                <a:cs typeface="+mn-cs"/>
              </a:rPr>
              <a:t>URL:https</a:t>
            </a:r>
            <a:r>
              <a:rPr kumimoji="1" lang="en" altLang="ja-JP" sz="1200" kern="1200" dirty="0">
                <a:solidFill>
                  <a:schemeClr val="tx1"/>
                </a:solidFill>
                <a:effectLst/>
                <a:latin typeface="+mn-lt"/>
                <a:ea typeface="+mn-ea"/>
                <a:cs typeface="+mn-cs"/>
              </a:rPr>
              <a:t>://</a:t>
            </a:r>
            <a:r>
              <a:rPr kumimoji="1" lang="en" altLang="ja-JP" sz="1200" kern="1200" dirty="0" err="1">
                <a:solidFill>
                  <a:schemeClr val="tx1"/>
                </a:solidFill>
                <a:effectLst/>
                <a:latin typeface="+mn-lt"/>
                <a:ea typeface="+mn-ea"/>
                <a:cs typeface="+mn-cs"/>
              </a:rPr>
              <a:t>ocean.dwavesys.com</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を介して利用</a:t>
            </a:r>
            <a:endParaRPr kumimoji="1" lang="en-US" altLang="ja-JP" dirty="0"/>
          </a:p>
          <a:p>
            <a:r>
              <a:rPr lang="en-US" altLang="ja-JP" sz="1200" dirty="0"/>
              <a:t>D-wave Ocean SDK </a:t>
            </a:r>
            <a:r>
              <a:rPr lang="en-US" altLang="ja-JP" sz="1200" dirty="0" err="1"/>
              <a:t>neal</a:t>
            </a:r>
            <a:r>
              <a:rPr lang="en-US" altLang="ja-JP" sz="1200" dirty="0"/>
              <a:t> Simulated Annealing</a:t>
            </a:r>
            <a:r>
              <a:rPr lang="ja-JP" altLang="ja-JP" sz="1200"/>
              <a:t>（</a:t>
            </a:r>
            <a:r>
              <a:rPr lang="en-US" altLang="ja-JP" sz="1200" dirty="0"/>
              <a:t>SA</a:t>
            </a:r>
            <a:r>
              <a:rPr lang="ja-JP" altLang="ja-JP" sz="1200"/>
              <a:t>）</a:t>
            </a:r>
            <a:endParaRPr kumimoji="1" lang="en-US" altLang="ja-JP" dirty="0"/>
          </a:p>
          <a:p>
            <a:endParaRPr kumimoji="1" lang="en-US" altLang="ja-JP" dirty="0"/>
          </a:p>
          <a:p>
            <a:endParaRPr kumimoji="1" lang="en-US" altLang="ja-JP" dirty="0"/>
          </a:p>
          <a:p>
            <a:endParaRPr kumimoji="1" lang="en-US" altLang="ja-JP" dirty="0"/>
          </a:p>
          <a:p>
            <a:r>
              <a:rPr kumimoji="1" lang="en-US" altLang="ja-JP" dirty="0"/>
              <a:t>※D-wave ocean </a:t>
            </a:r>
            <a:r>
              <a:rPr kumimoji="1" lang="en-US" altLang="ja-JP" dirty="0" err="1"/>
              <a:t>neal</a:t>
            </a:r>
            <a:endParaRPr kumimoji="1" lang="en-US" altLang="ja-JP" dirty="0"/>
          </a:p>
          <a:p>
            <a:endParaRPr kumimoji="1" lang="en-US" altLang="ja-JP" dirty="0"/>
          </a:p>
          <a:p>
            <a:endParaRPr kumimoji="1" lang="en-US" altLang="ja-JP" dirty="0"/>
          </a:p>
          <a:p>
            <a:r>
              <a:rPr kumimoji="1" lang="en-US" altLang="ja-JP" dirty="0" err="1"/>
              <a:t>PyQUBO</a:t>
            </a:r>
            <a:r>
              <a:rPr kumimoji="1" lang="ja-JP" altLang="en-US"/>
              <a:t>の</a:t>
            </a:r>
            <a:r>
              <a:rPr kumimoji="1" lang="en-US" altLang="ja-JP" dirty="0"/>
              <a:t>SA</a:t>
            </a:r>
            <a:r>
              <a:rPr kumimoji="1" lang="ja-JP" altLang="en-US"/>
              <a:t>は使っていないかな。</a:t>
            </a:r>
            <a:endParaRPr kumimoji="1" lang="en-US" altLang="ja-JP" dirty="0"/>
          </a:p>
          <a:p>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58E19E74-FB93-054D-9922-45C0CAFDB0DB}" type="slidenum">
              <a:rPr kumimoji="1" lang="ja-JP" altLang="en-US" smtClean="0"/>
              <a:t>9</a:t>
            </a:fld>
            <a:endParaRPr kumimoji="1" lang="ja-JP" altLang="en-US"/>
          </a:p>
        </p:txBody>
      </p:sp>
    </p:spTree>
    <p:extLst>
      <p:ext uri="{BB962C8B-B14F-4D97-AF65-F5344CB8AC3E}">
        <p14:creationId xmlns:p14="http://schemas.microsoft.com/office/powerpoint/2010/main" val="392728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4AD83-8D76-6A43-A0AC-700D3C62107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303AC9-8B0F-A24F-92AD-A442559EC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A64F6ED-81B0-A949-A09B-A257BF3A18A6}"/>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501DBC2E-2CB0-6349-85D1-25650DAF4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1DFC38-D15C-1B48-BBF5-064A6C1D0B44}"/>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419613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91023-1AA0-C34B-A78E-AED735B390C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1DF6CA-991C-AB4C-8728-A6174D25259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07236AF-5A1C-3445-9F1E-826438583056}"/>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9208D174-177C-744B-A3D9-9491EB4009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6E08B-9957-104B-95CA-0CB74B29EE7C}"/>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359931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94C147-E657-B046-AF8A-E3366DEB18F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916866-9D67-B942-8CAD-7D16A6A1FD4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FDCE62-B369-5949-A765-7C53E82B3C66}"/>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8C05E554-BE21-E547-961E-F8E5AD03E0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ACE2C2-7D3E-9443-A14B-47E6AF5F2621}"/>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189500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2BF58-53DC-3A48-9756-FF581FB40C3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DFAB3F-2983-544A-99BF-21778A4EA1F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2154D0-83E6-5949-820C-87F32EFD39F8}"/>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15DB39DC-E54F-0043-BB60-78D916808C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18001E-BBE0-D94A-A204-08D8B5FA22E1}"/>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218608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EB6EE-6309-2E4B-A18C-7992502D6CA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71A153-0B0D-DA4D-AA02-D5CE8C3F27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14BBAF-81E1-D242-AEA6-B5E81C9143A3}"/>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BF0E10EA-548B-6641-AB69-A49B076B9E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67A54F-17B8-B148-AA97-F7E67D941BD0}"/>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2571428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CE2081-814B-C242-B08B-10898AC5F2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4E9B30-E9CE-4646-897D-44F5131574D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915FD0A-8BF4-8042-B2D8-4ACAFFFF02F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D0C1C3E-4B86-9B4C-91C2-C757138B5731}"/>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6" name="フッター プレースホルダー 5">
            <a:extLst>
              <a:ext uri="{FF2B5EF4-FFF2-40B4-BE49-F238E27FC236}">
                <a16:creationId xmlns:a16="http://schemas.microsoft.com/office/drawing/2014/main" id="{7683E3E5-E9C8-FD4E-A03F-52A90B3662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4E42546-91B0-5B4A-8C09-A40A43854217}"/>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205506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38FB4-0756-FC46-8327-DA169D2E375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CFF6AF-62B3-9944-86BC-D0EC5FBFD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C3BD1D2-F1F4-6848-A21E-1B111749D71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82F4A52-BB41-F943-832E-57EB5832D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3774EF4-93E3-374A-BE5F-38E81B658B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97094F1-C404-6541-A196-80F9491E432D}"/>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8" name="フッター プレースホルダー 7">
            <a:extLst>
              <a:ext uri="{FF2B5EF4-FFF2-40B4-BE49-F238E27FC236}">
                <a16:creationId xmlns:a16="http://schemas.microsoft.com/office/drawing/2014/main" id="{97DD18E0-1A94-B249-AAFF-3A630ABFE46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5692C61-11E5-AD44-8894-E0497FE7657B}"/>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100729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9D7FD-81D4-434C-818C-83B036D0E85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2429097-150F-B54A-8082-8DAC68DFF61B}"/>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4" name="フッター プレースホルダー 3">
            <a:extLst>
              <a:ext uri="{FF2B5EF4-FFF2-40B4-BE49-F238E27FC236}">
                <a16:creationId xmlns:a16="http://schemas.microsoft.com/office/drawing/2014/main" id="{9BCCCAD0-41AB-8443-A3FF-150388F475B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8F6AE95-8A3A-BA4E-BE13-144169BF4433}"/>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304538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FF019A8-D098-C84F-8206-E7B4BB82D0FE}"/>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3" name="フッター プレースホルダー 2">
            <a:extLst>
              <a:ext uri="{FF2B5EF4-FFF2-40B4-BE49-F238E27FC236}">
                <a16:creationId xmlns:a16="http://schemas.microsoft.com/office/drawing/2014/main" id="{628702E2-2C0C-B94E-AD4F-82F3A8D88DA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AC0E68-0F2C-974E-903E-865B143A9023}"/>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401555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A4EEB-2E8D-7845-9A6E-09120BC8BDD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7A72C7-9E26-1149-857A-F18CB7A37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6CB732-A4EE-0F42-BEC2-E6118718D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366DAA-E032-FA4C-9956-15FC1049C576}"/>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6" name="フッター プレースホルダー 5">
            <a:extLst>
              <a:ext uri="{FF2B5EF4-FFF2-40B4-BE49-F238E27FC236}">
                <a16:creationId xmlns:a16="http://schemas.microsoft.com/office/drawing/2014/main" id="{30F61580-0C89-D84E-9096-6EED8218C5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84D5CD-E6D4-4846-B512-4698E423FDC6}"/>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352719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97A88-444C-314E-8086-69B0787A60A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D52AFE5-7355-8740-A5A1-3209F84A5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F57A524-A1AE-3541-B8AD-0FF1C6057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38D449-5A77-6A4E-9177-ECE2DBF1684B}"/>
              </a:ext>
            </a:extLst>
          </p:cNvPr>
          <p:cNvSpPr>
            <a:spLocks noGrp="1"/>
          </p:cNvSpPr>
          <p:nvPr>
            <p:ph type="dt" sz="half" idx="10"/>
          </p:nvPr>
        </p:nvSpPr>
        <p:spPr/>
        <p:txBody>
          <a:bodyPr/>
          <a:lstStyle/>
          <a:p>
            <a:fld id="{4FA27A5C-1E64-2346-BCF9-5DA8D7F7E1C0}" type="datetimeFigureOut">
              <a:rPr kumimoji="1" lang="ja-JP" altLang="en-US" smtClean="0"/>
              <a:t>2021/2/4</a:t>
            </a:fld>
            <a:endParaRPr kumimoji="1" lang="ja-JP" altLang="en-US"/>
          </a:p>
        </p:txBody>
      </p:sp>
      <p:sp>
        <p:nvSpPr>
          <p:cNvPr id="6" name="フッター プレースホルダー 5">
            <a:extLst>
              <a:ext uri="{FF2B5EF4-FFF2-40B4-BE49-F238E27FC236}">
                <a16:creationId xmlns:a16="http://schemas.microsoft.com/office/drawing/2014/main" id="{89CF39D7-8F53-BA4E-A729-30488B0B952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C34FE3-B61C-294C-884F-EECBF557390A}"/>
              </a:ext>
            </a:extLst>
          </p:cNvPr>
          <p:cNvSpPr>
            <a:spLocks noGrp="1"/>
          </p:cNvSpPr>
          <p:nvPr>
            <p:ph type="sldNum" sz="quarter" idx="12"/>
          </p:nvPr>
        </p:nvSpPr>
        <p:spPr/>
        <p:txBody>
          <a:body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197561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9E24009-3AC0-BA48-A6EF-441E1C50A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92643B7-A134-0E4D-810E-8B8D1B2D0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E8E757-CAE5-1E4E-B5F2-809A253E08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27A5C-1E64-2346-BCF9-5DA8D7F7E1C0}" type="datetimeFigureOut">
              <a:rPr kumimoji="1" lang="ja-JP" altLang="en-US" smtClean="0"/>
              <a:t>2021/2/4</a:t>
            </a:fld>
            <a:endParaRPr kumimoji="1" lang="ja-JP" altLang="en-US"/>
          </a:p>
        </p:txBody>
      </p:sp>
      <p:sp>
        <p:nvSpPr>
          <p:cNvPr id="5" name="フッター プレースホルダー 4">
            <a:extLst>
              <a:ext uri="{FF2B5EF4-FFF2-40B4-BE49-F238E27FC236}">
                <a16:creationId xmlns:a16="http://schemas.microsoft.com/office/drawing/2014/main" id="{DFE98B46-272F-9C4B-9671-09412F2C2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4E2B923-F244-9B42-85B7-308B0E450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DD811-4627-E248-A8CA-9A69A7C9F89B}" type="slidenum">
              <a:rPr kumimoji="1" lang="ja-JP" altLang="en-US" smtClean="0"/>
              <a:t>‹#›</a:t>
            </a:fld>
            <a:endParaRPr kumimoji="1" lang="ja-JP" altLang="en-US"/>
          </a:p>
        </p:txBody>
      </p:sp>
    </p:spTree>
    <p:extLst>
      <p:ext uri="{BB962C8B-B14F-4D97-AF65-F5344CB8AC3E}">
        <p14:creationId xmlns:p14="http://schemas.microsoft.com/office/powerpoint/2010/main" val="314323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F3F72C-B030-544B-A68B-6BFAE13AC6B0}"/>
              </a:ext>
            </a:extLst>
          </p:cNvPr>
          <p:cNvSpPr>
            <a:spLocks noGrp="1"/>
          </p:cNvSpPr>
          <p:nvPr>
            <p:ph type="ctrTitle"/>
          </p:nvPr>
        </p:nvSpPr>
        <p:spPr>
          <a:xfrm>
            <a:off x="0" y="896345"/>
            <a:ext cx="12191999" cy="2387600"/>
          </a:xfrm>
        </p:spPr>
        <p:txBody>
          <a:bodyPr>
            <a:normAutofit/>
          </a:bodyPr>
          <a:lstStyle/>
          <a:p>
            <a:r>
              <a:rPr lang="ja-JP" altLang="ja-JP" b="1">
                <a:latin typeface="+mj-ea"/>
              </a:rPr>
              <a:t>イジングマシンを用いた</a:t>
            </a:r>
            <a:br>
              <a:rPr lang="en-US" altLang="ja-JP" b="1" dirty="0">
                <a:latin typeface="+mj-ea"/>
              </a:rPr>
            </a:br>
            <a:r>
              <a:rPr lang="ja-JP" altLang="ja-JP" b="1">
                <a:latin typeface="+mj-ea"/>
              </a:rPr>
              <a:t>正確ロジスティック回帰分析</a:t>
            </a:r>
            <a:endParaRPr kumimoji="1" lang="ja-JP" altLang="en-US" b="1">
              <a:latin typeface="+mj-ea"/>
            </a:endParaRPr>
          </a:p>
        </p:txBody>
      </p:sp>
      <p:sp>
        <p:nvSpPr>
          <p:cNvPr id="3" name="字幕 2">
            <a:extLst>
              <a:ext uri="{FF2B5EF4-FFF2-40B4-BE49-F238E27FC236}">
                <a16:creationId xmlns:a16="http://schemas.microsoft.com/office/drawing/2014/main" id="{AAABA6F3-2C13-E346-BED0-D6458EA727F0}"/>
              </a:ext>
            </a:extLst>
          </p:cNvPr>
          <p:cNvSpPr>
            <a:spLocks noGrp="1"/>
          </p:cNvSpPr>
          <p:nvPr>
            <p:ph type="subTitle" idx="1"/>
          </p:nvPr>
        </p:nvSpPr>
        <p:spPr>
          <a:xfrm>
            <a:off x="-1" y="4305893"/>
            <a:ext cx="12192000" cy="1655762"/>
          </a:xfrm>
        </p:spPr>
        <p:txBody>
          <a:bodyPr>
            <a:normAutofit lnSpcReduction="10000"/>
          </a:bodyPr>
          <a:lstStyle/>
          <a:p>
            <a:r>
              <a:rPr lang="ja-JP" altLang="en-US"/>
              <a:t>大規模知識発見分野</a:t>
            </a:r>
            <a:endParaRPr lang="en-US" altLang="ja-JP" dirty="0"/>
          </a:p>
          <a:p>
            <a:r>
              <a:rPr lang="ja-JP" altLang="en-US"/>
              <a:t>津田研究室</a:t>
            </a:r>
            <a:endParaRPr lang="en-US" altLang="ja-JP" dirty="0"/>
          </a:p>
          <a:p>
            <a:r>
              <a:rPr lang="en-US" altLang="ja-JP" dirty="0"/>
              <a:t>47-196406</a:t>
            </a:r>
          </a:p>
          <a:p>
            <a:r>
              <a:rPr lang="ja-JP" altLang="en-US"/>
              <a:t>佐藤</a:t>
            </a:r>
            <a:r>
              <a:rPr lang="en-US" altLang="ja-JP" dirty="0"/>
              <a:t> </a:t>
            </a:r>
            <a:r>
              <a:rPr lang="ja-JP" altLang="en-US"/>
              <a:t>史歩</a:t>
            </a:r>
            <a:r>
              <a:rPr lang="en-US" altLang="ja-JP" dirty="0"/>
              <a:t> </a:t>
            </a:r>
          </a:p>
          <a:p>
            <a:endParaRPr kumimoji="1" lang="ja-JP" altLang="en-US"/>
          </a:p>
        </p:txBody>
      </p:sp>
    </p:spTree>
    <p:extLst>
      <p:ext uri="{BB962C8B-B14F-4D97-AF65-F5344CB8AC3E}">
        <p14:creationId xmlns:p14="http://schemas.microsoft.com/office/powerpoint/2010/main" val="194815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グラフ, 折れ線グラフ&#10;&#10;自動的に生成された説明">
            <a:extLst>
              <a:ext uri="{FF2B5EF4-FFF2-40B4-BE49-F238E27FC236}">
                <a16:creationId xmlns:a16="http://schemas.microsoft.com/office/drawing/2014/main" id="{86BAE76B-0959-0049-9EBC-747EEB80751A}"/>
              </a:ext>
            </a:extLst>
          </p:cNvPr>
          <p:cNvPicPr>
            <a:picLocks noChangeAspect="1"/>
          </p:cNvPicPr>
          <p:nvPr/>
        </p:nvPicPr>
        <p:blipFill>
          <a:blip r:embed="rId3"/>
          <a:stretch>
            <a:fillRect/>
          </a:stretch>
        </p:blipFill>
        <p:spPr>
          <a:xfrm>
            <a:off x="4602849" y="3499393"/>
            <a:ext cx="4533012" cy="3022008"/>
          </a:xfrm>
          <a:prstGeom prst="rect">
            <a:avLst/>
          </a:prstGeom>
        </p:spPr>
      </p:pic>
      <p:grpSp>
        <p:nvGrpSpPr>
          <p:cNvPr id="25" name="グループ化 24">
            <a:extLst>
              <a:ext uri="{FF2B5EF4-FFF2-40B4-BE49-F238E27FC236}">
                <a16:creationId xmlns:a16="http://schemas.microsoft.com/office/drawing/2014/main" id="{AB3620CD-8F2D-C442-8717-6B220A0F7B9C}"/>
              </a:ext>
            </a:extLst>
          </p:cNvPr>
          <p:cNvGrpSpPr/>
          <p:nvPr/>
        </p:nvGrpSpPr>
        <p:grpSpPr>
          <a:xfrm>
            <a:off x="5788375" y="538721"/>
            <a:ext cx="6038851" cy="1678982"/>
            <a:chOff x="5702651" y="595473"/>
            <a:chExt cx="6210300" cy="1549974"/>
          </a:xfrm>
        </p:grpSpPr>
        <p:pic>
          <p:nvPicPr>
            <p:cNvPr id="8" name="図 7" descr="時計 が含まれている画像&#10;&#10;自動的に生成された説明">
              <a:extLst>
                <a:ext uri="{FF2B5EF4-FFF2-40B4-BE49-F238E27FC236}">
                  <a16:creationId xmlns:a16="http://schemas.microsoft.com/office/drawing/2014/main" id="{9E9FCCB2-E4E7-4A4C-ABAF-00B291B552FD}"/>
                </a:ext>
              </a:extLst>
            </p:cNvPr>
            <p:cNvPicPr>
              <a:picLocks noChangeAspect="1"/>
            </p:cNvPicPr>
            <p:nvPr/>
          </p:nvPicPr>
          <p:blipFill>
            <a:blip r:embed="rId4"/>
            <a:stretch>
              <a:fillRect/>
            </a:stretch>
          </p:blipFill>
          <p:spPr>
            <a:xfrm>
              <a:off x="5702651" y="595473"/>
              <a:ext cx="6210300" cy="1549974"/>
            </a:xfrm>
            <a:prstGeom prst="rect">
              <a:avLst/>
            </a:prstGeom>
          </p:spPr>
        </p:pic>
        <p:sp>
          <p:nvSpPr>
            <p:cNvPr id="9" name="フレーム 8">
              <a:extLst>
                <a:ext uri="{FF2B5EF4-FFF2-40B4-BE49-F238E27FC236}">
                  <a16:creationId xmlns:a16="http://schemas.microsoft.com/office/drawing/2014/main" id="{DAC83F95-589D-1C44-84C2-EFE26924D448}"/>
                </a:ext>
              </a:extLst>
            </p:cNvPr>
            <p:cNvSpPr/>
            <p:nvPr/>
          </p:nvSpPr>
          <p:spPr>
            <a:xfrm>
              <a:off x="10026869" y="707678"/>
              <a:ext cx="662152" cy="1325563"/>
            </a:xfrm>
            <a:prstGeom prst="frame">
              <a:avLst>
                <a:gd name="adj1" fmla="val 13468"/>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 name="タイトル 1">
            <a:extLst>
              <a:ext uri="{FF2B5EF4-FFF2-40B4-BE49-F238E27FC236}">
                <a16:creationId xmlns:a16="http://schemas.microsoft.com/office/drawing/2014/main" id="{7F71138D-A15A-8F45-B8BD-85996BCECACF}"/>
              </a:ext>
            </a:extLst>
          </p:cNvPr>
          <p:cNvSpPr>
            <a:spLocks noGrp="1"/>
          </p:cNvSpPr>
          <p:nvPr>
            <p:ph type="title"/>
          </p:nvPr>
        </p:nvSpPr>
        <p:spPr>
          <a:xfrm>
            <a:off x="586740" y="212089"/>
            <a:ext cx="10515600" cy="1325563"/>
          </a:xfrm>
        </p:spPr>
        <p:txBody>
          <a:bodyPr/>
          <a:lstStyle/>
          <a:p>
            <a:r>
              <a:rPr kumimoji="1" lang="ja-JP" altLang="en-US" u="sng"/>
              <a:t>チェーン強度</a:t>
            </a:r>
            <a:r>
              <a:rPr kumimoji="1" lang="ja-JP" altLang="en-US"/>
              <a:t>の確定</a:t>
            </a:r>
          </a:p>
        </p:txBody>
      </p:sp>
      <p:sp>
        <p:nvSpPr>
          <p:cNvPr id="10" name="正方形/長方形 9">
            <a:extLst>
              <a:ext uri="{FF2B5EF4-FFF2-40B4-BE49-F238E27FC236}">
                <a16:creationId xmlns:a16="http://schemas.microsoft.com/office/drawing/2014/main" id="{9422CFBB-5595-3B4C-82BE-903642A15723}"/>
              </a:ext>
            </a:extLst>
          </p:cNvPr>
          <p:cNvSpPr/>
          <p:nvPr/>
        </p:nvSpPr>
        <p:spPr>
          <a:xfrm>
            <a:off x="9795970" y="2217703"/>
            <a:ext cx="1123950" cy="3181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チェーン</a:t>
            </a:r>
          </a:p>
        </p:txBody>
      </p:sp>
      <p:sp>
        <p:nvSpPr>
          <p:cNvPr id="11" name="テキスト ボックス 10">
            <a:extLst>
              <a:ext uri="{FF2B5EF4-FFF2-40B4-BE49-F238E27FC236}">
                <a16:creationId xmlns:a16="http://schemas.microsoft.com/office/drawing/2014/main" id="{B362E6F5-639D-E446-896E-07B0A5300190}"/>
              </a:ext>
            </a:extLst>
          </p:cNvPr>
          <p:cNvSpPr txBox="1"/>
          <p:nvPr/>
        </p:nvSpPr>
        <p:spPr>
          <a:xfrm>
            <a:off x="6073929" y="2169391"/>
            <a:ext cx="1367790" cy="369332"/>
          </a:xfrm>
          <a:prstGeom prst="rect">
            <a:avLst/>
          </a:prstGeom>
          <a:noFill/>
        </p:spPr>
        <p:txBody>
          <a:bodyPr wrap="square" rtlCol="0">
            <a:spAutoFit/>
          </a:bodyPr>
          <a:lstStyle/>
          <a:p>
            <a:r>
              <a:rPr kumimoji="1" lang="ja-JP" altLang="en-US"/>
              <a:t>論理ビット</a:t>
            </a:r>
          </a:p>
        </p:txBody>
      </p:sp>
      <p:sp>
        <p:nvSpPr>
          <p:cNvPr id="12" name="テキスト ボックス 11">
            <a:extLst>
              <a:ext uri="{FF2B5EF4-FFF2-40B4-BE49-F238E27FC236}">
                <a16:creationId xmlns:a16="http://schemas.microsoft.com/office/drawing/2014/main" id="{2CC41D64-6316-FC49-B693-297EC0407880}"/>
              </a:ext>
            </a:extLst>
          </p:cNvPr>
          <p:cNvSpPr txBox="1"/>
          <p:nvPr/>
        </p:nvSpPr>
        <p:spPr>
          <a:xfrm>
            <a:off x="7916261" y="2154264"/>
            <a:ext cx="1783080" cy="369332"/>
          </a:xfrm>
          <a:prstGeom prst="rect">
            <a:avLst/>
          </a:prstGeom>
          <a:noFill/>
        </p:spPr>
        <p:txBody>
          <a:bodyPr wrap="square" rtlCol="0">
            <a:spAutoFit/>
          </a:bodyPr>
          <a:lstStyle/>
          <a:p>
            <a:r>
              <a:rPr lang="ja-JP" altLang="en-US"/>
              <a:t>物理量子</a:t>
            </a:r>
            <a:r>
              <a:rPr kumimoji="1" lang="ja-JP" altLang="en-US"/>
              <a:t>ビット</a:t>
            </a:r>
          </a:p>
        </p:txBody>
      </p:sp>
      <p:sp>
        <p:nvSpPr>
          <p:cNvPr id="13" name="テキスト ボックス 12">
            <a:extLst>
              <a:ext uri="{FF2B5EF4-FFF2-40B4-BE49-F238E27FC236}">
                <a16:creationId xmlns:a16="http://schemas.microsoft.com/office/drawing/2014/main" id="{7CB9EE36-99BB-4D46-A29E-CB4EACB23F54}"/>
              </a:ext>
            </a:extLst>
          </p:cNvPr>
          <p:cNvSpPr txBox="1"/>
          <p:nvPr/>
        </p:nvSpPr>
        <p:spPr>
          <a:xfrm>
            <a:off x="495300" y="6602235"/>
            <a:ext cx="11696701" cy="246221"/>
          </a:xfrm>
          <a:prstGeom prst="rect">
            <a:avLst/>
          </a:prstGeom>
          <a:noFill/>
        </p:spPr>
        <p:txBody>
          <a:bodyPr wrap="square" rtlCol="0">
            <a:spAutoFit/>
          </a:bodyPr>
          <a:lstStyle/>
          <a:p>
            <a:pPr algn="r"/>
            <a:r>
              <a:rPr lang="en" altLang="ja-JP" sz="1000" dirty="0"/>
              <a:t>D-Wave Systems Inc. D-Wave User Manual 09-1076A-T Getting Started with the D-Wave System. https://</a:t>
            </a:r>
            <a:r>
              <a:rPr lang="en" altLang="ja-JP" sz="1000" dirty="0" err="1"/>
              <a:t>docs.dwavesys.com</a:t>
            </a:r>
            <a:r>
              <a:rPr lang="en" altLang="ja-JP" sz="1000" dirty="0"/>
              <a:t>/docs/latest/</a:t>
            </a:r>
            <a:r>
              <a:rPr lang="en" altLang="ja-JP" sz="1000" dirty="0" err="1"/>
              <a:t>doc_getting_started.html</a:t>
            </a:r>
            <a:endParaRPr lang="en" altLang="ja-JP" sz="1000" dirty="0"/>
          </a:p>
        </p:txBody>
      </p:sp>
      <p:sp>
        <p:nvSpPr>
          <p:cNvPr id="14" name="テキスト ボックス 13">
            <a:extLst>
              <a:ext uri="{FF2B5EF4-FFF2-40B4-BE49-F238E27FC236}">
                <a16:creationId xmlns:a16="http://schemas.microsoft.com/office/drawing/2014/main" id="{FD9372CD-A41E-1343-9C3E-DCA45B8183B8}"/>
              </a:ext>
            </a:extLst>
          </p:cNvPr>
          <p:cNvSpPr txBox="1"/>
          <p:nvPr/>
        </p:nvSpPr>
        <p:spPr>
          <a:xfrm>
            <a:off x="485217" y="1287010"/>
            <a:ext cx="4834890" cy="954107"/>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弱い⇒チェーンが壊れる</a:t>
            </a:r>
            <a:endParaRPr kumimoji="1" lang="en-US" altLang="ja-JP" sz="2800" dirty="0"/>
          </a:p>
          <a:p>
            <a:pPr marL="342900" indent="-342900">
              <a:buFont typeface="Arial" panose="020B0604020202020204" pitchFamily="34" charset="0"/>
              <a:buChar char="•"/>
            </a:pPr>
            <a:r>
              <a:rPr lang="ja-JP" altLang="en-US" sz="2800"/>
              <a:t>強すぎる⇒元の式が壊れる</a:t>
            </a:r>
            <a:endParaRPr kumimoji="1" lang="ja-JP" altLang="en-US" sz="2800"/>
          </a:p>
        </p:txBody>
      </p:sp>
      <p:sp>
        <p:nvSpPr>
          <p:cNvPr id="15" name="テキスト ボックス 14">
            <a:extLst>
              <a:ext uri="{FF2B5EF4-FFF2-40B4-BE49-F238E27FC236}">
                <a16:creationId xmlns:a16="http://schemas.microsoft.com/office/drawing/2014/main" id="{F0F51182-0186-E049-A842-9AB706CCF264}"/>
              </a:ext>
            </a:extLst>
          </p:cNvPr>
          <p:cNvSpPr txBox="1"/>
          <p:nvPr/>
        </p:nvSpPr>
        <p:spPr>
          <a:xfrm>
            <a:off x="5376164" y="2946128"/>
            <a:ext cx="2986382" cy="646331"/>
          </a:xfrm>
          <a:prstGeom prst="rect">
            <a:avLst/>
          </a:prstGeom>
          <a:noFill/>
        </p:spPr>
        <p:txBody>
          <a:bodyPr wrap="square" rtlCol="0">
            <a:spAutoFit/>
          </a:bodyPr>
          <a:lstStyle/>
          <a:p>
            <a:pPr algn="ctr"/>
            <a:r>
              <a:rPr lang="en-US" altLang="ja-JP" dirty="0"/>
              <a:t>※</a:t>
            </a:r>
            <a:r>
              <a:rPr lang="ja-JP" altLang="en-US"/>
              <a:t>有効サンプル</a:t>
            </a:r>
            <a:endParaRPr lang="en-US" altLang="ja-JP" dirty="0"/>
          </a:p>
          <a:p>
            <a:pPr algn="ctr"/>
            <a:r>
              <a:rPr lang="ja-JP" altLang="en-US"/>
              <a:t>＝基底状態であるサンプル</a:t>
            </a:r>
            <a:endParaRPr kumimoji="1" lang="ja-JP" altLang="en-US"/>
          </a:p>
        </p:txBody>
      </p:sp>
      <p:sp>
        <p:nvSpPr>
          <p:cNvPr id="16" name="テキスト ボックス 15">
            <a:extLst>
              <a:ext uri="{FF2B5EF4-FFF2-40B4-BE49-F238E27FC236}">
                <a16:creationId xmlns:a16="http://schemas.microsoft.com/office/drawing/2014/main" id="{F018EE1D-6270-CE44-9939-FC0C31AE1ADB}"/>
              </a:ext>
            </a:extLst>
          </p:cNvPr>
          <p:cNvSpPr txBox="1"/>
          <p:nvPr/>
        </p:nvSpPr>
        <p:spPr>
          <a:xfrm>
            <a:off x="9089741" y="88555"/>
            <a:ext cx="1219200" cy="369332"/>
          </a:xfrm>
          <a:prstGeom prst="rect">
            <a:avLst/>
          </a:prstGeom>
          <a:noFill/>
        </p:spPr>
        <p:txBody>
          <a:bodyPr wrap="square" rtlCol="0">
            <a:spAutoFit/>
          </a:bodyPr>
          <a:lstStyle/>
          <a:p>
            <a:r>
              <a:rPr kumimoji="1" lang="ja-JP" altLang="en-US"/>
              <a:t>埋め込み</a:t>
            </a:r>
          </a:p>
        </p:txBody>
      </p:sp>
      <p:sp>
        <p:nvSpPr>
          <p:cNvPr id="17" name="テキスト ボックス 16">
            <a:extLst>
              <a:ext uri="{FF2B5EF4-FFF2-40B4-BE49-F238E27FC236}">
                <a16:creationId xmlns:a16="http://schemas.microsoft.com/office/drawing/2014/main" id="{9C0659E1-FA56-4443-B06E-D7672C7241F2}"/>
              </a:ext>
            </a:extLst>
          </p:cNvPr>
          <p:cNvSpPr txBox="1"/>
          <p:nvPr/>
        </p:nvSpPr>
        <p:spPr>
          <a:xfrm>
            <a:off x="9334305" y="328272"/>
            <a:ext cx="461665" cy="867026"/>
          </a:xfrm>
          <a:prstGeom prst="rect">
            <a:avLst/>
          </a:prstGeom>
          <a:noFill/>
        </p:spPr>
        <p:txBody>
          <a:bodyPr vert="eaVert" wrap="square" rtlCol="0">
            <a:spAutoFit/>
          </a:bodyPr>
          <a:lstStyle/>
          <a:p>
            <a:r>
              <a:rPr kumimoji="1" lang="en-US" altLang="ja-JP" dirty="0"/>
              <a:t>………</a:t>
            </a:r>
            <a:endParaRPr kumimoji="1" lang="ja-JP" altLang="en-US"/>
          </a:p>
        </p:txBody>
      </p:sp>
      <p:sp>
        <p:nvSpPr>
          <p:cNvPr id="27" name="テキスト ボックス 26">
            <a:extLst>
              <a:ext uri="{FF2B5EF4-FFF2-40B4-BE49-F238E27FC236}">
                <a16:creationId xmlns:a16="http://schemas.microsoft.com/office/drawing/2014/main" id="{AF772377-89A3-D741-A2CA-CBEA6AEB591C}"/>
              </a:ext>
            </a:extLst>
          </p:cNvPr>
          <p:cNvSpPr txBox="1"/>
          <p:nvPr/>
        </p:nvSpPr>
        <p:spPr>
          <a:xfrm>
            <a:off x="9184005" y="3990321"/>
            <a:ext cx="2809283" cy="1938992"/>
          </a:xfrm>
          <a:prstGeom prst="rect">
            <a:avLst/>
          </a:prstGeom>
          <a:noFill/>
        </p:spPr>
        <p:txBody>
          <a:bodyPr wrap="square" rtlCol="0">
            <a:spAutoFit/>
          </a:bodyPr>
          <a:lstStyle/>
          <a:p>
            <a:r>
              <a:rPr kumimoji="1" lang="ja-JP" altLang="en-US" sz="2000"/>
              <a:t>決定したチェーン強度</a:t>
            </a:r>
            <a:endParaRPr kumimoji="1" lang="en-US" altLang="ja-JP" sz="2000" dirty="0"/>
          </a:p>
          <a:p>
            <a:r>
              <a:rPr kumimoji="1" lang="ja-JP" altLang="en-US" sz="2000"/>
              <a:t>　　</a:t>
            </a:r>
            <a:r>
              <a:rPr kumimoji="1" lang="en-US" altLang="ja-JP" sz="2000" dirty="0"/>
              <a:t>   20bit</a:t>
            </a:r>
            <a:r>
              <a:rPr kumimoji="1" lang="ja-JP" altLang="en-US" sz="2000"/>
              <a:t>：</a:t>
            </a:r>
            <a:r>
              <a:rPr kumimoji="1" lang="en-US" altLang="ja-JP" sz="2000" dirty="0"/>
              <a:t>15</a:t>
            </a:r>
          </a:p>
          <a:p>
            <a:r>
              <a:rPr lang="ja-JP" altLang="en-US" sz="2000"/>
              <a:t>　　</a:t>
            </a:r>
            <a:r>
              <a:rPr lang="en-US" altLang="ja-JP" sz="2000" dirty="0"/>
              <a:t>   25bit</a:t>
            </a:r>
            <a:r>
              <a:rPr lang="ja-JP" altLang="en-US" sz="2000"/>
              <a:t>：</a:t>
            </a:r>
            <a:r>
              <a:rPr lang="en-US" altLang="ja-JP" sz="2000" dirty="0"/>
              <a:t>15</a:t>
            </a:r>
          </a:p>
          <a:p>
            <a:r>
              <a:rPr lang="ja-JP" altLang="en-US" sz="2000"/>
              <a:t>　　</a:t>
            </a:r>
            <a:r>
              <a:rPr lang="en-US" altLang="ja-JP" sz="2000" dirty="0"/>
              <a:t>   30bit</a:t>
            </a:r>
            <a:r>
              <a:rPr lang="ja-JP" altLang="en-US" sz="2000"/>
              <a:t>：</a:t>
            </a:r>
            <a:r>
              <a:rPr lang="en-US" altLang="ja-JP" sz="2000" dirty="0"/>
              <a:t>15</a:t>
            </a:r>
          </a:p>
          <a:p>
            <a:r>
              <a:rPr lang="ja-JP" altLang="en-US" sz="2000"/>
              <a:t>　　</a:t>
            </a:r>
            <a:r>
              <a:rPr lang="en-US" altLang="ja-JP" sz="2000" dirty="0"/>
              <a:t>   35bit</a:t>
            </a:r>
            <a:r>
              <a:rPr lang="ja-JP" altLang="en-US" sz="2000"/>
              <a:t>：</a:t>
            </a:r>
            <a:r>
              <a:rPr lang="en-US" altLang="ja-JP" sz="2000" dirty="0"/>
              <a:t>20</a:t>
            </a:r>
          </a:p>
          <a:p>
            <a:r>
              <a:rPr lang="ja-JP" altLang="en-US" sz="2000"/>
              <a:t>　　</a:t>
            </a:r>
            <a:r>
              <a:rPr lang="en-US" altLang="ja-JP" sz="2000" dirty="0"/>
              <a:t>   40bit</a:t>
            </a:r>
            <a:r>
              <a:rPr lang="ja-JP" altLang="en-US" sz="2000"/>
              <a:t>：</a:t>
            </a:r>
            <a:r>
              <a:rPr lang="en-US" altLang="ja-JP" sz="2000" dirty="0"/>
              <a:t>20</a:t>
            </a:r>
          </a:p>
        </p:txBody>
      </p:sp>
      <p:pic>
        <p:nvPicPr>
          <p:cNvPr id="34" name="図 33" descr="グラフ&#10;&#10;自動的に生成された説明">
            <a:extLst>
              <a:ext uri="{FF2B5EF4-FFF2-40B4-BE49-F238E27FC236}">
                <a16:creationId xmlns:a16="http://schemas.microsoft.com/office/drawing/2014/main" id="{46349805-C6D4-0640-9D17-8B8F09D8088E}"/>
              </a:ext>
            </a:extLst>
          </p:cNvPr>
          <p:cNvPicPr>
            <a:picLocks noChangeAspect="1"/>
          </p:cNvPicPr>
          <p:nvPr/>
        </p:nvPicPr>
        <p:blipFill>
          <a:blip r:embed="rId5"/>
          <a:stretch>
            <a:fillRect/>
          </a:stretch>
        </p:blipFill>
        <p:spPr>
          <a:xfrm>
            <a:off x="69836" y="3499393"/>
            <a:ext cx="4533013" cy="3022008"/>
          </a:xfrm>
          <a:prstGeom prst="rect">
            <a:avLst/>
          </a:prstGeom>
        </p:spPr>
      </p:pic>
    </p:spTree>
    <p:extLst>
      <p:ext uri="{BB962C8B-B14F-4D97-AF65-F5344CB8AC3E}">
        <p14:creationId xmlns:p14="http://schemas.microsoft.com/office/powerpoint/2010/main" val="359438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テーブル&#10;&#10;自動的に生成された説明">
            <a:extLst>
              <a:ext uri="{FF2B5EF4-FFF2-40B4-BE49-F238E27FC236}">
                <a16:creationId xmlns:a16="http://schemas.microsoft.com/office/drawing/2014/main" id="{717BE030-CFCD-E94A-AE5B-9B6FC6125948}"/>
              </a:ext>
            </a:extLst>
          </p:cNvPr>
          <p:cNvPicPr>
            <a:picLocks noGrp="1" noChangeAspect="1"/>
          </p:cNvPicPr>
          <p:nvPr>
            <p:ph idx="1"/>
          </p:nvPr>
        </p:nvPicPr>
        <p:blipFill>
          <a:blip r:embed="rId3"/>
          <a:stretch>
            <a:fillRect/>
          </a:stretch>
        </p:blipFill>
        <p:spPr>
          <a:xfrm>
            <a:off x="250258" y="1312649"/>
            <a:ext cx="5533466" cy="2756132"/>
          </a:xfrm>
        </p:spPr>
      </p:pic>
      <p:pic>
        <p:nvPicPr>
          <p:cNvPr id="8" name="図 7" descr="テーブル&#10;&#10;自動的に生成された説明">
            <a:extLst>
              <a:ext uri="{FF2B5EF4-FFF2-40B4-BE49-F238E27FC236}">
                <a16:creationId xmlns:a16="http://schemas.microsoft.com/office/drawing/2014/main" id="{CD436B67-6384-7840-A811-80C31174DF32}"/>
              </a:ext>
            </a:extLst>
          </p:cNvPr>
          <p:cNvPicPr>
            <a:picLocks noChangeAspect="1"/>
          </p:cNvPicPr>
          <p:nvPr/>
        </p:nvPicPr>
        <p:blipFill>
          <a:blip r:embed="rId4"/>
          <a:stretch>
            <a:fillRect/>
          </a:stretch>
        </p:blipFill>
        <p:spPr>
          <a:xfrm>
            <a:off x="250257" y="4101867"/>
            <a:ext cx="5533467" cy="2756133"/>
          </a:xfrm>
          <a:prstGeom prst="rect">
            <a:avLst/>
          </a:prstGeom>
        </p:spPr>
      </p:pic>
      <p:pic>
        <p:nvPicPr>
          <p:cNvPr id="11" name="図 10" descr="テーブル&#10;&#10;自動的に生成された説明">
            <a:extLst>
              <a:ext uri="{FF2B5EF4-FFF2-40B4-BE49-F238E27FC236}">
                <a16:creationId xmlns:a16="http://schemas.microsoft.com/office/drawing/2014/main" id="{203B7492-E56A-1647-9617-F17A9C20EE0B}"/>
              </a:ext>
            </a:extLst>
          </p:cNvPr>
          <p:cNvPicPr>
            <a:picLocks noChangeAspect="1"/>
          </p:cNvPicPr>
          <p:nvPr/>
        </p:nvPicPr>
        <p:blipFill>
          <a:blip r:embed="rId5"/>
          <a:stretch>
            <a:fillRect/>
          </a:stretch>
        </p:blipFill>
        <p:spPr>
          <a:xfrm>
            <a:off x="6408276" y="1345735"/>
            <a:ext cx="5533466" cy="2756132"/>
          </a:xfrm>
          <a:prstGeom prst="rect">
            <a:avLst/>
          </a:prstGeom>
        </p:spPr>
      </p:pic>
      <p:sp>
        <p:nvSpPr>
          <p:cNvPr id="5" name="テキスト ボックス 4">
            <a:extLst>
              <a:ext uri="{FF2B5EF4-FFF2-40B4-BE49-F238E27FC236}">
                <a16:creationId xmlns:a16="http://schemas.microsoft.com/office/drawing/2014/main" id="{658670AB-7B28-3D46-9DD8-25BEB18B9545}"/>
              </a:ext>
            </a:extLst>
          </p:cNvPr>
          <p:cNvSpPr txBox="1"/>
          <p:nvPr/>
        </p:nvSpPr>
        <p:spPr>
          <a:xfrm>
            <a:off x="6096000" y="4656847"/>
            <a:ext cx="6096000"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SA </a:t>
            </a:r>
            <a:r>
              <a:rPr lang="ja-JP" altLang="en-US" sz="2400"/>
              <a:t>：</a:t>
            </a:r>
            <a:r>
              <a:rPr lang="en-US" altLang="ja-JP" sz="2400" dirty="0"/>
              <a:t>p</a:t>
            </a:r>
            <a:r>
              <a:rPr lang="ja-JP" altLang="en-US" sz="2400"/>
              <a:t>値誤差が僅差⇒</a:t>
            </a:r>
            <a:r>
              <a:rPr kumimoji="1" lang="ja-JP" altLang="en-US" sz="2400"/>
              <a:t>良好な結果</a:t>
            </a:r>
            <a:endParaRPr kumimoji="1" lang="en-US" altLang="ja-JP" sz="2400" dirty="0"/>
          </a:p>
          <a:p>
            <a:r>
              <a:rPr lang="ja-JP" altLang="en-US" sz="2400"/>
              <a:t>⇒</a:t>
            </a:r>
            <a:r>
              <a:rPr kumimoji="1" lang="ja-JP" altLang="en-US" sz="2400"/>
              <a:t>イジング</a:t>
            </a:r>
            <a:r>
              <a:rPr lang="ja-JP" altLang="en-US" sz="2400"/>
              <a:t>モデルの利用は適切であった</a:t>
            </a:r>
            <a:endParaRPr kumimoji="1" lang="en-US" altLang="ja-JP" sz="2400" dirty="0"/>
          </a:p>
          <a:p>
            <a:endParaRPr kumimoji="1" lang="en-US" altLang="ja-JP" sz="2400" dirty="0"/>
          </a:p>
          <a:p>
            <a:pPr marL="342900" indent="-342900">
              <a:buFont typeface="Arial" panose="020B0604020202020204" pitchFamily="34" charset="0"/>
              <a:buChar char="•"/>
            </a:pPr>
            <a:r>
              <a:rPr lang="en-US" altLang="ja-JP" sz="2400" dirty="0"/>
              <a:t>QA</a:t>
            </a:r>
            <a:r>
              <a:rPr lang="ja-JP" altLang="en-US" sz="2400"/>
              <a:t>：有効サンプル数が少なかった</a:t>
            </a:r>
            <a:endParaRPr lang="en-US" altLang="ja-JP" sz="2400" dirty="0"/>
          </a:p>
          <a:p>
            <a:r>
              <a:rPr lang="ja-JP" altLang="en-US" sz="2400"/>
              <a:t>⇒</a:t>
            </a:r>
            <a:r>
              <a:rPr kumimoji="1" lang="ja-JP" altLang="en-US" sz="2400"/>
              <a:t>物理デバイスならではの問題ではないか</a:t>
            </a:r>
            <a:endParaRPr kumimoji="1" lang="en-US" altLang="ja-JP" sz="2400" dirty="0"/>
          </a:p>
        </p:txBody>
      </p:sp>
      <p:sp>
        <p:nvSpPr>
          <p:cNvPr id="7" name="タイトル 1">
            <a:extLst>
              <a:ext uri="{FF2B5EF4-FFF2-40B4-BE49-F238E27FC236}">
                <a16:creationId xmlns:a16="http://schemas.microsoft.com/office/drawing/2014/main" id="{0668F674-E326-734B-AC74-C012509811ED}"/>
              </a:ext>
            </a:extLst>
          </p:cNvPr>
          <p:cNvSpPr>
            <a:spLocks noGrp="1"/>
          </p:cNvSpPr>
          <p:nvPr>
            <p:ph type="title"/>
          </p:nvPr>
        </p:nvSpPr>
        <p:spPr>
          <a:xfrm>
            <a:off x="874810" y="75905"/>
            <a:ext cx="10593705" cy="1325563"/>
          </a:xfrm>
        </p:spPr>
        <p:txBody>
          <a:bodyPr/>
          <a:lstStyle/>
          <a:p>
            <a:r>
              <a:rPr lang="ja-JP" altLang="en-US"/>
              <a:t>結果</a:t>
            </a:r>
            <a:endParaRPr kumimoji="1" lang="ja-JP" altLang="en-US"/>
          </a:p>
        </p:txBody>
      </p:sp>
    </p:spTree>
    <p:extLst>
      <p:ext uri="{BB962C8B-B14F-4D97-AF65-F5344CB8AC3E}">
        <p14:creationId xmlns:p14="http://schemas.microsoft.com/office/powerpoint/2010/main" val="296675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48BC97F-9CE7-5A43-AB73-4FCC9DDCC94D}"/>
                  </a:ext>
                </a:extLst>
              </p:cNvPr>
              <p:cNvSpPr>
                <a:spLocks noGrp="1"/>
              </p:cNvSpPr>
              <p:nvPr>
                <p:ph idx="1"/>
              </p:nvPr>
            </p:nvSpPr>
            <p:spPr>
              <a:xfrm>
                <a:off x="613409" y="1198178"/>
                <a:ext cx="11109960" cy="5650277"/>
              </a:xfrm>
            </p:spPr>
            <p:txBody>
              <a:bodyPr>
                <a:normAutofit/>
              </a:bodyPr>
              <a:lstStyle/>
              <a:p>
                <a:pPr marL="0" indent="0">
                  <a:buNone/>
                </a:pPr>
                <a:endParaRPr lang="en-US" altLang="ja-JP" sz="800" dirty="0"/>
              </a:p>
              <a:p>
                <a:r>
                  <a:rPr lang="en-US" altLang="ja-JP" dirty="0"/>
                  <a:t>ICE</a:t>
                </a:r>
                <a:r>
                  <a:rPr lang="ja-JP" altLang="en-US"/>
                  <a:t>（統合制御エラー）</a:t>
                </a:r>
                <a:endParaRPr lang="en-US" altLang="ja-JP" dirty="0"/>
              </a:p>
              <a:p>
                <a:pPr marL="0" indent="0">
                  <a:buNone/>
                </a:pPr>
                <a:r>
                  <a:rPr lang="ja-JP" altLang="en-US" sz="2400"/>
                  <a:t>　　　イジングモデルパラメータの正確な設定が不可能</a:t>
                </a:r>
                <a:endParaRPr lang="en-US" altLang="ja-JP" sz="24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𝑖𝑐𝑒</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𝑠</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𝑁</m:t>
                          </m:r>
                        </m:sup>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𝛿</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h</m:t>
                                  </m:r>
                                </m:e>
                                <m:sub>
                                  <m:r>
                                    <a:rPr lang="en-US" altLang="ja-JP" b="0" i="1" smtClean="0">
                                      <a:latin typeface="Cambria Math" panose="02040503050406030204" pitchFamily="18" charset="0"/>
                                      <a:ea typeface="Cambria Math" panose="02040503050406030204" pitchFamily="18" charset="0"/>
                                    </a:rPr>
                                    <m:t>𝑖</m:t>
                                  </m:r>
                                </m:sub>
                              </m:sSub>
                            </m:e>
                          </m:d>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nary>
                            <m:naryPr>
                              <m:chr m:val="∑"/>
                              <m:supHide m:val="on"/>
                              <m:ctrlPr>
                                <a:rPr lang="en-US" altLang="ja-JP" b="0" i="1" smtClean="0">
                                  <a:latin typeface="Cambria Math" panose="02040503050406030204" pitchFamily="18" charset="0"/>
                                  <a:ea typeface="Cambria Math" panose="02040503050406030204" pitchFamily="18" charset="0"/>
                                </a:rPr>
                              </m:ctrlPr>
                            </m:naryPr>
                            <m:sub>
                              <m:r>
                                <m:rPr>
                                  <m:brk m:alnAt="7"/>
                                </m:rPr>
                                <a:rPr lang="en-US" altLang="ja-JP" b="0" i="1" smtClean="0">
                                  <a:latin typeface="Cambria Math" panose="02040503050406030204" pitchFamily="18" charset="0"/>
                                  <a:ea typeface="Cambria Math" panose="02040503050406030204" pitchFamily="18" charset="0"/>
                                </a:rPr>
                                <m:t>𝑖</m:t>
                              </m:r>
                            </m:sub>
                            <m:sup/>
                            <m:e>
                              <m:nary>
                                <m:naryPr>
                                  <m:chr m:val="∑"/>
                                  <m:supHide m:val="on"/>
                                  <m:ctrlPr>
                                    <a:rPr lang="en-US" altLang="ja-JP" b="0" i="1" smtClean="0">
                                      <a:latin typeface="Cambria Math" panose="02040503050406030204" pitchFamily="18" charset="0"/>
                                      <a:ea typeface="Cambria Math" panose="02040503050406030204" pitchFamily="18" charset="0"/>
                                    </a:rPr>
                                  </m:ctrlPr>
                                </m:naryPr>
                                <m:sub>
                                  <m:r>
                                    <m:rPr>
                                      <m:brk m:alnAt="7"/>
                                    </m:rP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&lt;</m:t>
                                  </m:r>
                                  <m:r>
                                    <a:rPr lang="en-US" altLang="ja-JP" b="0" i="1" smtClean="0">
                                      <a:latin typeface="Cambria Math" panose="02040503050406030204" pitchFamily="18" charset="0"/>
                                      <a:ea typeface="Cambria Math" panose="02040503050406030204" pitchFamily="18" charset="0"/>
                                    </a:rPr>
                                    <m:t>𝑗</m:t>
                                  </m:r>
                                </m:sub>
                                <m:sup/>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i="1">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𝛿</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𝐽</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𝑗</m:t>
                                          </m:r>
                                        </m:sub>
                                      </m:sSub>
                                    </m:e>
                                  </m:d>
                                  <m:sSub>
                                    <m:sSubPr>
                                      <m:ctrlPr>
                                        <a:rPr lang="en-US" altLang="ja-JP" i="1">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𝑠</m:t>
                                      </m:r>
                                    </m:e>
                                    <m:sub>
                                      <m:r>
                                        <a:rPr lang="en-US" altLang="ja-JP" i="1">
                                          <a:latin typeface="Cambria Math" panose="02040503050406030204" pitchFamily="18" charset="0"/>
                                          <a:ea typeface="Cambria Math" panose="02040503050406030204" pitchFamily="18" charset="0"/>
                                        </a:rPr>
                                        <m:t>𝑖</m:t>
                                      </m:r>
                                    </m:sub>
                                  </m:sSub>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𝑗</m:t>
                                      </m:r>
                                    </m:sub>
                                  </m:sSub>
                                </m:e>
                              </m:nary>
                            </m:e>
                          </m:nary>
                        </m:e>
                      </m:nary>
                    </m:oMath>
                  </m:oMathPara>
                </a14:m>
                <a:endParaRPr lang="en-US" altLang="ja-JP" dirty="0"/>
              </a:p>
              <a:p>
                <a:pPr marL="457200" lvl="1" indent="0">
                  <a:lnSpc>
                    <a:spcPct val="100000"/>
                  </a:lnSpc>
                  <a:spcBef>
                    <a:spcPts val="0"/>
                  </a:spcBef>
                  <a:buNone/>
                </a:pPr>
                <a:r>
                  <a:rPr lang="ja-JP" altLang="en-US"/>
                  <a:t>　　　　　　　　　　　　　　</a:t>
                </a:r>
                <a:endParaRPr lang="en-US" altLang="ja-JP" dirty="0"/>
              </a:p>
              <a:p>
                <a:pPr marL="457200" lvl="1" indent="0">
                  <a:buNone/>
                </a:pPr>
                <a:r>
                  <a:rPr lang="ja-JP" altLang="en-US"/>
                  <a:t>　　　　　　　　　　　　　　</a:t>
                </a:r>
                <a:endParaRPr lang="en-US" altLang="ja-JP" dirty="0"/>
              </a:p>
            </p:txBody>
          </p:sp>
        </mc:Choice>
        <mc:Fallback xmlns="">
          <p:sp>
            <p:nvSpPr>
              <p:cNvPr id="3" name="コンテンツ プレースホルダー 2">
                <a:extLst>
                  <a:ext uri="{FF2B5EF4-FFF2-40B4-BE49-F238E27FC236}">
                    <a16:creationId xmlns:a16="http://schemas.microsoft.com/office/drawing/2014/main" id="{848BC97F-9CE7-5A43-AB73-4FCC9DDCC94D}"/>
                  </a:ext>
                </a:extLst>
              </p:cNvPr>
              <p:cNvSpPr>
                <a:spLocks noGrp="1" noRot="1" noChangeAspect="1" noMove="1" noResize="1" noEditPoints="1" noAdjustHandles="1" noChangeArrowheads="1" noChangeShapeType="1" noTextEdit="1"/>
              </p:cNvSpPr>
              <p:nvPr>
                <p:ph idx="1"/>
              </p:nvPr>
            </p:nvSpPr>
            <p:spPr>
              <a:xfrm>
                <a:off x="613409" y="1198178"/>
                <a:ext cx="11109960" cy="5650277"/>
              </a:xfrm>
              <a:blipFill>
                <a:blip r:embed="rId3"/>
                <a:stretch>
                  <a:fillRect l="-1027"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a:extLst>
                  <a:ext uri="{FF2B5EF4-FFF2-40B4-BE49-F238E27FC236}">
                    <a16:creationId xmlns:a16="http://schemas.microsoft.com/office/drawing/2014/main" id="{AF389849-2A30-2C44-A723-D88075AFBC6D}"/>
                  </a:ext>
                </a:extLst>
              </p:cNvPr>
              <p:cNvSpPr txBox="1">
                <a:spLocks/>
              </p:cNvSpPr>
              <p:nvPr/>
            </p:nvSpPr>
            <p:spPr>
              <a:xfrm>
                <a:off x="468631" y="3609869"/>
                <a:ext cx="5937031" cy="28382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Ø"/>
                </a:pPr>
                <a:r>
                  <a:rPr lang="en-US" altLang="ja-JP" sz="2400" dirty="0"/>
                  <a:t>ICE</a:t>
                </a:r>
                <a:r>
                  <a:rPr lang="ja-JP" altLang="en-US" sz="2400"/>
                  <a:t>の原因例：　　　　　　　　　</a:t>
                </a:r>
                <a:endParaRPr lang="en-US" altLang="ja-JP" sz="2400" dirty="0"/>
              </a:p>
              <a:p>
                <a:pPr marL="0" indent="0">
                  <a:buNone/>
                </a:pPr>
                <a:r>
                  <a:rPr lang="ja-JP" altLang="en-US" sz="2400"/>
                  <a:t>　隣接した</a:t>
                </a:r>
                <a:r>
                  <a:rPr lang="ja-JP" altLang="en-US" sz="2400" u="sng"/>
                  <a:t>カプラー</a:t>
                </a:r>
                <a:r>
                  <a:rPr lang="ja-JP" altLang="en-US" sz="2400"/>
                  <a:t>からの効果量</a:t>
                </a:r>
                <a:endParaRPr lang="en-US" altLang="ja-JP" sz="2400" dirty="0"/>
              </a:p>
              <a:p>
                <a:pPr marL="0" indent="0">
                  <a:buNone/>
                </a:pPr>
                <a:r>
                  <a:rPr lang="ja-JP" altLang="en-US" sz="2400"/>
                  <a:t>　　　物理量子ビットを結合する</a:t>
                </a:r>
                <a:endParaRPr lang="en-US" altLang="ja-JP" sz="2400" dirty="0"/>
              </a:p>
              <a:p>
                <a:pPr marL="0" indent="0">
                  <a:buNone/>
                </a:pPr>
                <a:endParaRPr lang="en-US" altLang="ja-JP" sz="900" dirty="0"/>
              </a:p>
              <a:p>
                <a:pPr>
                  <a:buFont typeface="Wingdings" pitchFamily="2" charset="2"/>
                  <a:buChar char="Ø"/>
                </a:pPr>
                <a:r>
                  <a:rPr lang="en" altLang="ja-JP" sz="2400" dirty="0"/>
                  <a:t>ICE</a:t>
                </a:r>
                <a:r>
                  <a:rPr lang="ja-JP" altLang="en-US" sz="2400"/>
                  <a:t>の解消方法例：スピン反転変換</a:t>
                </a:r>
                <a:r>
                  <a:rPr lang="en" altLang="ja-JP" sz="2400" dirty="0"/>
                  <a:t> </a:t>
                </a:r>
                <a:endParaRPr lang="en" altLang="ja-JP" sz="1000" dirty="0"/>
              </a:p>
              <a:p>
                <a:pPr marL="0" indent="0">
                  <a:buNone/>
                </a:pPr>
                <a:r>
                  <a:rPr lang="ja-JP" altLang="en-US" sz="2400"/>
                  <a:t>問題を変えずに</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panose="02040503050406030204" pitchFamily="18" charset="0"/>
                          </a:rPr>
                          <m:t>h</m:t>
                        </m:r>
                        <m:r>
                          <a:rPr lang="en-US" altLang="ja-JP" sz="2400" i="1">
                            <a:latin typeface="Cambria Math" panose="02040503050406030204" pitchFamily="18" charset="0"/>
                          </a:rPr>
                          <m:t>, </m:t>
                        </m:r>
                        <m:r>
                          <a:rPr lang="en-US" altLang="ja-JP" sz="2400" i="1">
                            <a:latin typeface="Cambria Math" panose="02040503050406030204" pitchFamily="18" charset="0"/>
                          </a:rPr>
                          <m:t>𝐽</m:t>
                        </m:r>
                      </m:e>
                    </m:d>
                    <m:r>
                      <a:rPr lang="ja-JP" altLang="en-US" sz="2400" i="1">
                        <a:latin typeface="Cambria Math" panose="02040503050406030204" pitchFamily="18" charset="0"/>
                      </a:rPr>
                      <m:t>の誤差を平均化</m:t>
                    </m:r>
                  </m:oMath>
                </a14:m>
                <a:endParaRPr lang="en-US" altLang="ja-JP" sz="2400" dirty="0"/>
              </a:p>
              <a:p>
                <a:pPr marL="0" indent="0">
                  <a:buNone/>
                </a:pPr>
                <a:r>
                  <a:rPr lang="ja-JP" altLang="en-US" sz="2400"/>
                  <a:t>⇒誤差の軽減</a:t>
                </a:r>
                <a:endParaRPr lang="en-US" altLang="ja-JP" sz="2400" dirty="0"/>
              </a:p>
            </p:txBody>
          </p:sp>
        </mc:Choice>
        <mc:Fallback xmlns="">
          <p:sp>
            <p:nvSpPr>
              <p:cNvPr id="9" name="コンテンツ プレースホルダー 2">
                <a:extLst>
                  <a:ext uri="{FF2B5EF4-FFF2-40B4-BE49-F238E27FC236}">
                    <a16:creationId xmlns:a16="http://schemas.microsoft.com/office/drawing/2014/main" id="{AF389849-2A30-2C44-A723-D88075AFBC6D}"/>
                  </a:ext>
                </a:extLst>
              </p:cNvPr>
              <p:cNvSpPr txBox="1">
                <a:spLocks noRot="1" noChangeAspect="1" noMove="1" noResize="1" noEditPoints="1" noAdjustHandles="1" noChangeArrowheads="1" noChangeShapeType="1" noTextEdit="1"/>
              </p:cNvSpPr>
              <p:nvPr/>
            </p:nvSpPr>
            <p:spPr>
              <a:xfrm>
                <a:off x="468631" y="3609869"/>
                <a:ext cx="5937031" cy="2838227"/>
              </a:xfrm>
              <a:prstGeom prst="rect">
                <a:avLst/>
              </a:prstGeom>
              <a:blipFill>
                <a:blip r:embed="rId4"/>
                <a:stretch>
                  <a:fillRect l="-1493" t="-4018" b="-1339"/>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78B87C6-674A-7543-BF3A-30405115AAB5}"/>
              </a:ext>
            </a:extLst>
          </p:cNvPr>
          <p:cNvSpPr txBox="1"/>
          <p:nvPr/>
        </p:nvSpPr>
        <p:spPr>
          <a:xfrm>
            <a:off x="495300" y="6602235"/>
            <a:ext cx="11696701" cy="246221"/>
          </a:xfrm>
          <a:prstGeom prst="rect">
            <a:avLst/>
          </a:prstGeom>
          <a:noFill/>
        </p:spPr>
        <p:txBody>
          <a:bodyPr wrap="square" rtlCol="0">
            <a:spAutoFit/>
          </a:bodyPr>
          <a:lstStyle/>
          <a:p>
            <a:pPr algn="r"/>
            <a:r>
              <a:rPr lang="en" altLang="ja-JP" sz="1000" dirty="0"/>
              <a:t>D-Wave Systems Inc. ICE: Dynamic Ranges in h and J Values. https://</a:t>
            </a:r>
            <a:r>
              <a:rPr lang="en" altLang="ja-JP" sz="1000" dirty="0" err="1"/>
              <a:t>docs.dwavesys.com</a:t>
            </a:r>
            <a:r>
              <a:rPr lang="en" altLang="ja-JP" sz="1000" dirty="0"/>
              <a:t>/docs/latest/c_qpu_1.html</a:t>
            </a:r>
          </a:p>
        </p:txBody>
      </p:sp>
      <p:grpSp>
        <p:nvGrpSpPr>
          <p:cNvPr id="4" name="グループ化 3">
            <a:extLst>
              <a:ext uri="{FF2B5EF4-FFF2-40B4-BE49-F238E27FC236}">
                <a16:creationId xmlns:a16="http://schemas.microsoft.com/office/drawing/2014/main" id="{30BECBED-CC05-884B-A123-C03D2491AF13}"/>
              </a:ext>
            </a:extLst>
          </p:cNvPr>
          <p:cNvGrpSpPr/>
          <p:nvPr/>
        </p:nvGrpSpPr>
        <p:grpSpPr>
          <a:xfrm>
            <a:off x="6674028" y="3460313"/>
            <a:ext cx="3620855" cy="2838227"/>
            <a:chOff x="1184618" y="3902269"/>
            <a:chExt cx="3417766" cy="2595385"/>
          </a:xfrm>
        </p:grpSpPr>
        <p:pic>
          <p:nvPicPr>
            <p:cNvPr id="6" name="図 5">
              <a:extLst>
                <a:ext uri="{FF2B5EF4-FFF2-40B4-BE49-F238E27FC236}">
                  <a16:creationId xmlns:a16="http://schemas.microsoft.com/office/drawing/2014/main" id="{2B0E1E2F-AAF7-6543-907C-F6A91FF9B1E5}"/>
                </a:ext>
              </a:extLst>
            </p:cNvPr>
            <p:cNvPicPr>
              <a:picLocks noChangeAspect="1"/>
            </p:cNvPicPr>
            <p:nvPr/>
          </p:nvPicPr>
          <p:blipFill rotWithShape="1">
            <a:blip r:embed="rId5"/>
            <a:srcRect b="75302"/>
            <a:stretch/>
          </p:blipFill>
          <p:spPr>
            <a:xfrm>
              <a:off x="1184618" y="3902269"/>
              <a:ext cx="3417766" cy="761126"/>
            </a:xfrm>
            <a:prstGeom prst="rect">
              <a:avLst/>
            </a:prstGeom>
          </p:spPr>
        </p:pic>
        <p:pic>
          <p:nvPicPr>
            <p:cNvPr id="7" name="図 6">
              <a:extLst>
                <a:ext uri="{FF2B5EF4-FFF2-40B4-BE49-F238E27FC236}">
                  <a16:creationId xmlns:a16="http://schemas.microsoft.com/office/drawing/2014/main" id="{30699CFE-EC6A-3446-99B8-F679BD136974}"/>
                </a:ext>
              </a:extLst>
            </p:cNvPr>
            <p:cNvPicPr>
              <a:picLocks noChangeAspect="1"/>
            </p:cNvPicPr>
            <p:nvPr/>
          </p:nvPicPr>
          <p:blipFill rotWithShape="1">
            <a:blip r:embed="rId5"/>
            <a:srcRect t="52221"/>
            <a:stretch/>
          </p:blipFill>
          <p:spPr>
            <a:xfrm>
              <a:off x="1184704" y="5025254"/>
              <a:ext cx="3417680" cy="1472400"/>
            </a:xfrm>
            <a:prstGeom prst="rect">
              <a:avLst/>
            </a:prstGeom>
          </p:spPr>
        </p:pic>
        <p:sp>
          <p:nvSpPr>
            <p:cNvPr id="2" name="テキスト ボックス 1">
              <a:extLst>
                <a:ext uri="{FF2B5EF4-FFF2-40B4-BE49-F238E27FC236}">
                  <a16:creationId xmlns:a16="http://schemas.microsoft.com/office/drawing/2014/main" id="{7C94DC39-6F24-1B40-B62A-905450EC2A5E}"/>
                </a:ext>
              </a:extLst>
            </p:cNvPr>
            <p:cNvSpPr txBox="1"/>
            <p:nvPr/>
          </p:nvSpPr>
          <p:spPr>
            <a:xfrm>
              <a:off x="2652548" y="4663395"/>
              <a:ext cx="434340" cy="461665"/>
            </a:xfrm>
            <a:prstGeom prst="rect">
              <a:avLst/>
            </a:prstGeom>
            <a:noFill/>
          </p:spPr>
          <p:txBody>
            <a:bodyPr wrap="square" rtlCol="0">
              <a:spAutoFit/>
            </a:bodyPr>
            <a:lstStyle/>
            <a:p>
              <a:r>
                <a:rPr lang="ja-JP" altLang="en-US" sz="2400"/>
                <a:t>⬇</a:t>
              </a:r>
              <a:endParaRPr kumimoji="1" lang="ja-JP" altLang="en-US" sz="2400"/>
            </a:p>
          </p:txBody>
        </p:sp>
      </p:grpSp>
      <p:sp>
        <p:nvSpPr>
          <p:cNvPr id="11" name="タイトル 1">
            <a:extLst>
              <a:ext uri="{FF2B5EF4-FFF2-40B4-BE49-F238E27FC236}">
                <a16:creationId xmlns:a16="http://schemas.microsoft.com/office/drawing/2014/main" id="{A2DD32C7-EDA2-1545-B39E-1BE40B2654CB}"/>
              </a:ext>
            </a:extLst>
          </p:cNvPr>
          <p:cNvSpPr>
            <a:spLocks noGrp="1"/>
          </p:cNvSpPr>
          <p:nvPr>
            <p:ph type="title"/>
          </p:nvPr>
        </p:nvSpPr>
        <p:spPr>
          <a:xfrm>
            <a:off x="468631" y="-6693"/>
            <a:ext cx="11189970" cy="1325563"/>
          </a:xfrm>
        </p:spPr>
        <p:txBody>
          <a:bodyPr/>
          <a:lstStyle/>
          <a:p>
            <a:pPr algn="ctr"/>
            <a:r>
              <a:rPr kumimoji="1" lang="en-US" altLang="ja-JP" dirty="0"/>
              <a:t>QA</a:t>
            </a:r>
            <a:r>
              <a:rPr kumimoji="1" lang="ja-JP" altLang="en-US"/>
              <a:t>が</a:t>
            </a:r>
            <a:r>
              <a:rPr kumimoji="1" lang="en-US" altLang="ja-JP" dirty="0"/>
              <a:t>SA</a:t>
            </a:r>
            <a:r>
              <a:rPr kumimoji="1" lang="ja-JP" altLang="en-US"/>
              <a:t>よりも基底状態探索に失敗した</a:t>
            </a:r>
            <a:br>
              <a:rPr kumimoji="1" lang="en-US" altLang="ja-JP" dirty="0"/>
            </a:br>
            <a:r>
              <a:rPr lang="ja-JP" altLang="en-US"/>
              <a:t>結果に対する</a:t>
            </a:r>
            <a:r>
              <a:rPr kumimoji="1" lang="ja-JP" altLang="en-US"/>
              <a:t>考察</a:t>
            </a:r>
          </a:p>
        </p:txBody>
      </p:sp>
      <p:sp>
        <p:nvSpPr>
          <p:cNvPr id="12" name="テキスト ボックス 11">
            <a:extLst>
              <a:ext uri="{FF2B5EF4-FFF2-40B4-BE49-F238E27FC236}">
                <a16:creationId xmlns:a16="http://schemas.microsoft.com/office/drawing/2014/main" id="{B913FA0F-E4F5-DF44-809A-B14ED2A73B01}"/>
              </a:ext>
            </a:extLst>
          </p:cNvPr>
          <p:cNvSpPr txBox="1"/>
          <p:nvPr/>
        </p:nvSpPr>
        <p:spPr>
          <a:xfrm>
            <a:off x="10027310" y="4015345"/>
            <a:ext cx="1783080" cy="369332"/>
          </a:xfrm>
          <a:prstGeom prst="rect">
            <a:avLst/>
          </a:prstGeom>
          <a:noFill/>
        </p:spPr>
        <p:txBody>
          <a:bodyPr wrap="square" rtlCol="0">
            <a:spAutoFit/>
          </a:bodyPr>
          <a:lstStyle/>
          <a:p>
            <a:r>
              <a:rPr lang="ja-JP" altLang="en-US"/>
              <a:t>物理量子</a:t>
            </a:r>
            <a:r>
              <a:rPr kumimoji="1" lang="ja-JP" altLang="en-US"/>
              <a:t>ビット</a:t>
            </a:r>
          </a:p>
        </p:txBody>
      </p:sp>
      <p:cxnSp>
        <p:nvCxnSpPr>
          <p:cNvPr id="27" name="直線コネクタ 26">
            <a:extLst>
              <a:ext uri="{FF2B5EF4-FFF2-40B4-BE49-F238E27FC236}">
                <a16:creationId xmlns:a16="http://schemas.microsoft.com/office/drawing/2014/main" id="{14A3DA9F-4F34-D94B-A01A-B82B06870EB1}"/>
              </a:ext>
            </a:extLst>
          </p:cNvPr>
          <p:cNvCxnSpPr>
            <a:cxnSpLocks/>
          </p:cNvCxnSpPr>
          <p:nvPr/>
        </p:nvCxnSpPr>
        <p:spPr>
          <a:xfrm>
            <a:off x="7293480" y="3941029"/>
            <a:ext cx="104647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89EFD1C-F300-9448-8698-2AFC4CA97816}"/>
              </a:ext>
            </a:extLst>
          </p:cNvPr>
          <p:cNvCxnSpPr>
            <a:cxnSpLocks/>
          </p:cNvCxnSpPr>
          <p:nvPr/>
        </p:nvCxnSpPr>
        <p:spPr>
          <a:xfrm>
            <a:off x="8689334" y="3941029"/>
            <a:ext cx="104647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1FC61A5-9A6E-8544-AFDD-8D99616EAC0F}"/>
              </a:ext>
            </a:extLst>
          </p:cNvPr>
          <p:cNvCxnSpPr>
            <a:cxnSpLocks/>
          </p:cNvCxnSpPr>
          <p:nvPr/>
        </p:nvCxnSpPr>
        <p:spPr>
          <a:xfrm>
            <a:off x="7293480" y="5181250"/>
            <a:ext cx="104647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3BD781E-5906-994A-9290-FB93B29CC802}"/>
              </a:ext>
            </a:extLst>
          </p:cNvPr>
          <p:cNvCxnSpPr>
            <a:cxnSpLocks/>
          </p:cNvCxnSpPr>
          <p:nvPr/>
        </p:nvCxnSpPr>
        <p:spPr>
          <a:xfrm>
            <a:off x="8689334" y="5181250"/>
            <a:ext cx="104647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B72F2E8-4BF8-AE49-896C-4E6657C4F423}"/>
              </a:ext>
            </a:extLst>
          </p:cNvPr>
          <p:cNvSpPr txBox="1"/>
          <p:nvPr/>
        </p:nvSpPr>
        <p:spPr>
          <a:xfrm>
            <a:off x="7275645" y="3609869"/>
            <a:ext cx="1164114" cy="369332"/>
          </a:xfrm>
          <a:prstGeom prst="rect">
            <a:avLst/>
          </a:prstGeom>
          <a:noFill/>
        </p:spPr>
        <p:txBody>
          <a:bodyPr wrap="square" rtlCol="0">
            <a:spAutoFit/>
          </a:bodyPr>
          <a:lstStyle/>
          <a:p>
            <a:r>
              <a:rPr lang="ja-JP" altLang="en-US"/>
              <a:t>カプラー</a:t>
            </a:r>
            <a:endParaRPr kumimoji="1" lang="ja-JP" altLang="en-US"/>
          </a:p>
        </p:txBody>
      </p:sp>
    </p:spTree>
    <p:extLst>
      <p:ext uri="{BB962C8B-B14F-4D97-AF65-F5344CB8AC3E}">
        <p14:creationId xmlns:p14="http://schemas.microsoft.com/office/powerpoint/2010/main" val="322691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5BFD55C-716A-4645-A69E-42E73E31D61D}"/>
              </a:ext>
            </a:extLst>
          </p:cNvPr>
          <p:cNvSpPr>
            <a:spLocks noGrp="1"/>
          </p:cNvSpPr>
          <p:nvPr>
            <p:ph idx="1"/>
          </p:nvPr>
        </p:nvSpPr>
        <p:spPr>
          <a:xfrm>
            <a:off x="838200" y="299546"/>
            <a:ext cx="10515600" cy="5877418"/>
          </a:xfrm>
        </p:spPr>
        <p:txBody>
          <a:bodyPr/>
          <a:lstStyle/>
          <a:p>
            <a:pPr marL="0" indent="0">
              <a:buNone/>
            </a:pPr>
            <a:endParaRPr lang="en-US" altLang="ja-JP" sz="2400" dirty="0"/>
          </a:p>
          <a:p>
            <a:pPr marL="0" indent="0">
              <a:buNone/>
            </a:pPr>
            <a:endParaRPr lang="en-US" altLang="ja-JP" sz="2400" dirty="0"/>
          </a:p>
          <a:p>
            <a:r>
              <a:rPr lang="ja-JP" altLang="en-US" u="sng"/>
              <a:t>コヒーレンス時間</a:t>
            </a:r>
            <a:r>
              <a:rPr lang="ja-JP" altLang="en-US"/>
              <a:t>の短さ</a:t>
            </a:r>
            <a:endParaRPr lang="en-US" altLang="ja-JP" dirty="0"/>
          </a:p>
          <a:p>
            <a:pPr marL="0" indent="0">
              <a:buNone/>
            </a:pPr>
            <a:r>
              <a:rPr lang="en-US" altLang="ja-JP" dirty="0"/>
              <a:t>  </a:t>
            </a:r>
            <a:r>
              <a:rPr lang="ja-JP" altLang="en-US" sz="2400"/>
              <a:t>量子性をもつ時間＝量子計算が可能な時間</a:t>
            </a:r>
            <a:endParaRPr lang="en-US" altLang="ja-JP" sz="2400" dirty="0"/>
          </a:p>
          <a:p>
            <a:pPr marL="0" indent="0">
              <a:buNone/>
            </a:pPr>
            <a:r>
              <a:rPr lang="ja-JP" altLang="en-US" sz="2400"/>
              <a:t>　⇒（ハード）材料、デバイス作製の研究開発</a:t>
            </a:r>
            <a:r>
              <a:rPr lang="en-US" altLang="ja-JP" sz="2400" dirty="0"/>
              <a:t>etc.</a:t>
            </a:r>
          </a:p>
          <a:p>
            <a:pPr marL="0" indent="0">
              <a:buNone/>
            </a:pPr>
            <a:r>
              <a:rPr lang="ja-JP" altLang="en-US" sz="2400"/>
              <a:t>　　（ソフト）コヒーレンス時間の短さを解消するアルゴリズムの開発</a:t>
            </a:r>
            <a:r>
              <a:rPr lang="en-US" altLang="ja-JP" sz="2400" dirty="0"/>
              <a:t>etc.</a:t>
            </a:r>
          </a:p>
          <a:p>
            <a:pPr marL="0" indent="0">
              <a:buNone/>
            </a:pPr>
            <a:endParaRPr lang="en-US" altLang="ja-JP" sz="2400" dirty="0"/>
          </a:p>
          <a:p>
            <a:r>
              <a:rPr lang="ja-JP" altLang="en-US"/>
              <a:t>埋め込みの失敗による誤差</a:t>
            </a:r>
            <a:endParaRPr lang="en-US" altLang="ja-JP" dirty="0"/>
          </a:p>
          <a:p>
            <a:pPr lvl="1"/>
            <a:r>
              <a:rPr lang="ja-JP" altLang="en-US"/>
              <a:t>チェーンの破壊</a:t>
            </a:r>
            <a:endParaRPr lang="en-US" altLang="ja-JP" dirty="0"/>
          </a:p>
          <a:p>
            <a:pPr lvl="1"/>
            <a:r>
              <a:rPr lang="ja-JP" altLang="en-US"/>
              <a:t>問題の破壊</a:t>
            </a:r>
            <a:endParaRPr lang="en-US" altLang="ja-JP" dirty="0"/>
          </a:p>
          <a:p>
            <a:pPr marL="0" indent="0">
              <a:buNone/>
            </a:pPr>
            <a:r>
              <a:rPr kumimoji="1" lang="ja-JP" altLang="en-US"/>
              <a:t>　</a:t>
            </a:r>
            <a:r>
              <a:rPr lang="ja-JP" altLang="en-US"/>
              <a:t>　　</a:t>
            </a:r>
            <a:endParaRPr kumimoji="1" lang="ja-JP" altLang="en-US"/>
          </a:p>
        </p:txBody>
      </p:sp>
    </p:spTree>
    <p:extLst>
      <p:ext uri="{BB962C8B-B14F-4D97-AF65-F5344CB8AC3E}">
        <p14:creationId xmlns:p14="http://schemas.microsoft.com/office/powerpoint/2010/main" val="162614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34F11E-131B-6849-9F44-6CCEF5179FAF}"/>
              </a:ext>
            </a:extLst>
          </p:cNvPr>
          <p:cNvSpPr>
            <a:spLocks noGrp="1"/>
          </p:cNvSpPr>
          <p:nvPr>
            <p:ph type="title"/>
          </p:nvPr>
        </p:nvSpPr>
        <p:spPr/>
        <p:txBody>
          <a:bodyPr/>
          <a:lstStyle/>
          <a:p>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479D21EB-2AB1-0247-B3FB-D2D399D814C2}"/>
              </a:ext>
            </a:extLst>
          </p:cNvPr>
          <p:cNvSpPr>
            <a:spLocks noGrp="1"/>
          </p:cNvSpPr>
          <p:nvPr>
            <p:ph idx="1"/>
          </p:nvPr>
        </p:nvSpPr>
        <p:spPr/>
        <p:txBody>
          <a:bodyPr/>
          <a:lstStyle/>
          <a:p>
            <a:r>
              <a:rPr kumimoji="1" lang="en-US" altLang="ja-JP" dirty="0"/>
              <a:t>SA, QA</a:t>
            </a:r>
            <a:r>
              <a:rPr kumimoji="1" lang="ja-JP" altLang="en-US"/>
              <a:t>を</a:t>
            </a:r>
            <a:r>
              <a:rPr lang="ja-JP" altLang="en-US"/>
              <a:t>使った正確ロジスティック回帰分析の</a:t>
            </a:r>
            <a:r>
              <a:rPr kumimoji="1" lang="ja-JP" altLang="en-US"/>
              <a:t>実施を試みた</a:t>
            </a:r>
            <a:endParaRPr kumimoji="1" lang="en-US" altLang="ja-JP" dirty="0"/>
          </a:p>
          <a:p>
            <a:r>
              <a:rPr lang="ja-JP" altLang="en-US"/>
              <a:t>結果、</a:t>
            </a:r>
            <a:r>
              <a:rPr lang="en-US" altLang="ja-JP" dirty="0"/>
              <a:t>SA</a:t>
            </a:r>
            <a:r>
              <a:rPr lang="ja-JP" altLang="en-US"/>
              <a:t>を用いた正確ロジスティック回帰分析では、全列挙を用いた方法と比較し、高速に結果を得ることができた</a:t>
            </a:r>
            <a:endParaRPr lang="en-US" altLang="ja-JP" dirty="0"/>
          </a:p>
          <a:p>
            <a:r>
              <a:rPr kumimoji="1" lang="ja-JP" altLang="en-US"/>
              <a:t>一方</a:t>
            </a:r>
            <a:r>
              <a:rPr kumimoji="1" lang="en-US" altLang="ja-JP" dirty="0"/>
              <a:t>QA</a:t>
            </a:r>
            <a:r>
              <a:rPr kumimoji="1" lang="ja-JP" altLang="en-US"/>
              <a:t>を</a:t>
            </a:r>
            <a:r>
              <a:rPr lang="ja-JP" altLang="en-US"/>
              <a:t>用いた正確ロジスティック回帰分析は</a:t>
            </a:r>
            <a:r>
              <a:rPr kumimoji="1" lang="ja-JP" altLang="en-US"/>
              <a:t>、</a:t>
            </a:r>
            <a:r>
              <a:rPr kumimoji="1" lang="en-US" altLang="ja-JP" dirty="0"/>
              <a:t>SA</a:t>
            </a:r>
            <a:r>
              <a:rPr kumimoji="1" lang="ja-JP" altLang="en-US"/>
              <a:t>を用いた解析と比較し、得られる有効サンプル数が少なく、</a:t>
            </a:r>
            <a:r>
              <a:rPr kumimoji="1" lang="en-US" altLang="ja-JP" dirty="0"/>
              <a:t>p</a:t>
            </a:r>
            <a:r>
              <a:rPr kumimoji="1" lang="ja-JP" altLang="en-US"/>
              <a:t>値も全列挙の結果から多少離れた値となった</a:t>
            </a:r>
            <a:endParaRPr kumimoji="1" lang="en-US" altLang="ja-JP" dirty="0"/>
          </a:p>
          <a:p>
            <a:r>
              <a:rPr lang="ja-JP" altLang="en-US"/>
              <a:t>ハードウェア、ソフトウェアの技術発展に期待</a:t>
            </a:r>
            <a:endParaRPr lang="en-US" altLang="ja-JP" dirty="0"/>
          </a:p>
          <a:p>
            <a:pPr marL="0" indent="0">
              <a:buNone/>
            </a:pPr>
            <a:endParaRPr kumimoji="1" lang="ja-JP" altLang="en-US"/>
          </a:p>
        </p:txBody>
      </p:sp>
    </p:spTree>
    <p:extLst>
      <p:ext uri="{BB962C8B-B14F-4D97-AF65-F5344CB8AC3E}">
        <p14:creationId xmlns:p14="http://schemas.microsoft.com/office/powerpoint/2010/main" val="259075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BDFF0-E059-2945-BA32-85603C29BC76}"/>
              </a:ext>
            </a:extLst>
          </p:cNvPr>
          <p:cNvSpPr>
            <a:spLocks noGrp="1"/>
          </p:cNvSpPr>
          <p:nvPr>
            <p:ph type="title"/>
          </p:nvPr>
        </p:nvSpPr>
        <p:spPr/>
        <p:txBody>
          <a:bodyPr/>
          <a:lstStyle/>
          <a:p>
            <a:r>
              <a:rPr kumimoji="1" lang="ja-JP" altLang="en-US"/>
              <a:t>謝辞</a:t>
            </a:r>
          </a:p>
        </p:txBody>
      </p:sp>
      <p:sp>
        <p:nvSpPr>
          <p:cNvPr id="3" name="コンテンツ プレースホルダー 2">
            <a:extLst>
              <a:ext uri="{FF2B5EF4-FFF2-40B4-BE49-F238E27FC236}">
                <a16:creationId xmlns:a16="http://schemas.microsoft.com/office/drawing/2014/main" id="{4B9FE9CE-D4DC-764B-9F58-B011DF08B852}"/>
              </a:ext>
            </a:extLst>
          </p:cNvPr>
          <p:cNvSpPr>
            <a:spLocks noGrp="1"/>
          </p:cNvSpPr>
          <p:nvPr>
            <p:ph idx="1"/>
          </p:nvPr>
        </p:nvSpPr>
        <p:spPr/>
        <p:txBody>
          <a:bodyPr/>
          <a:lstStyle/>
          <a:p>
            <a:pPr marL="0" indent="0">
              <a:buNone/>
            </a:pPr>
            <a:r>
              <a:rPr lang="ja-JP" altLang="en-US"/>
              <a:t>終始熱心なご指導を頂いた津田宏治教授、田村亮講師に感謝の意を表します。北井孝紀さんをはじめ、津田研究室の皆様から多くの刺激と示唆を得ることができました。感謝の意を表します。本当にありがとうございました。</a:t>
            </a:r>
          </a:p>
          <a:p>
            <a:pPr marL="0" indent="0">
              <a:buNone/>
            </a:pPr>
            <a:endParaRPr kumimoji="1" lang="ja-JP" altLang="en-US"/>
          </a:p>
        </p:txBody>
      </p:sp>
    </p:spTree>
    <p:extLst>
      <p:ext uri="{BB962C8B-B14F-4D97-AF65-F5344CB8AC3E}">
        <p14:creationId xmlns:p14="http://schemas.microsoft.com/office/powerpoint/2010/main" val="322446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408C7E-20A0-6648-98A4-E3BA1D785681}"/>
              </a:ext>
            </a:extLst>
          </p:cNvPr>
          <p:cNvSpPr>
            <a:spLocks noGrp="1"/>
          </p:cNvSpPr>
          <p:nvPr>
            <p:ph type="title"/>
          </p:nvPr>
        </p:nvSpPr>
        <p:spPr>
          <a:xfrm>
            <a:off x="838200" y="94723"/>
            <a:ext cx="10515600" cy="1325563"/>
          </a:xfrm>
        </p:spPr>
        <p:txBody>
          <a:bodyPr/>
          <a:lstStyle/>
          <a:p>
            <a:r>
              <a:rPr kumimoji="1" lang="ja-JP" altLang="en-US"/>
              <a:t>量子アニーリングマシンの動作原理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D38DE0A-AF75-2848-8747-B5D171959AAE}"/>
                  </a:ext>
                </a:extLst>
              </p:cNvPr>
              <p:cNvSpPr>
                <a:spLocks noGrp="1"/>
              </p:cNvSpPr>
              <p:nvPr>
                <p:ph idx="1"/>
              </p:nvPr>
            </p:nvSpPr>
            <p:spPr>
              <a:xfrm>
                <a:off x="102476" y="1655379"/>
                <a:ext cx="11987048" cy="4824249"/>
              </a:xfrm>
            </p:spPr>
            <p:txBody>
              <a:bodyPr>
                <a:normAutofit/>
              </a:bodyPr>
              <a:lstStyle/>
              <a:p>
                <a:r>
                  <a:rPr lang="ja-JP" altLang="en-US"/>
                  <a:t>量子アニーリングにおける時間に依存するハミルトニアン</a:t>
                </a: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𝐻</m:t>
                          </m:r>
                        </m:e>
                        <m:sub>
                          <m:r>
                            <a:rPr lang="en-US" altLang="ja-JP" sz="2400" b="0" i="1" smtClean="0">
                              <a:latin typeface="Cambria Math" panose="02040503050406030204" pitchFamily="18" charset="0"/>
                            </a:rPr>
                            <m:t>𝑡</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𝐻</m:t>
                          </m:r>
                        </m:e>
                        <m:sub>
                          <m:r>
                            <a:rPr lang="en-US" altLang="ja-JP" sz="2400" b="0" i="1" smtClean="0">
                              <a:latin typeface="Cambria Math" panose="02040503050406030204" pitchFamily="18" charset="0"/>
                            </a:rPr>
                            <m:t>𝑐</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𝐵</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𝐻</m:t>
                          </m:r>
                        </m:e>
                        <m:sub>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   </m:t>
                          </m:r>
                        </m:sub>
                      </m:sSub>
                      <m:r>
                        <a:rPr lang="en-US" altLang="ja-JP" sz="2400" b="0" i="1" smtClean="0">
                          <a:latin typeface="Cambria Math" panose="02040503050406030204" pitchFamily="18" charset="0"/>
                        </a:rPr>
                        <m:t>      0</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𝜏</m:t>
                      </m:r>
                    </m:oMath>
                  </m:oMathPara>
                </a14:m>
                <a:endParaRPr lang="en-US" altLang="ja-JP" sz="2400" dirty="0"/>
              </a:p>
              <a:p>
                <a:pPr marL="0" indent="0">
                  <a:buNone/>
                </a:pPr>
                <a:endParaRPr lang="en-US" altLang="ja-JP" sz="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古典ハミルトニアン</m:t>
                                  </m:r>
                                  <m:r>
                                    <a:rPr lang="en-US" altLang="ja-JP" sz="2400" b="0" i="1" smtClean="0">
                                      <a:latin typeface="Cambria Math" panose="02040503050406030204" pitchFamily="18" charset="0"/>
                                    </a:rPr>
                                    <m:t>: </m:t>
                                  </m:r>
                                  <m:r>
                                    <a:rPr lang="en-US" altLang="ja-JP" sz="2400" i="1">
                                      <a:latin typeface="Cambria Math" panose="02040503050406030204" pitchFamily="18" charset="0"/>
                                    </a:rPr>
                                    <m:t>𝐻</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 </m:t>
                              </m:r>
                              <m:nary>
                                <m:naryPr>
                                  <m:chr m:val="∑"/>
                                  <m:supHide m:val="on"/>
                                  <m:ctrlPr>
                                    <a:rPr lang="en-US" altLang="ja-JP" sz="2400" i="1">
                                      <a:latin typeface="Cambria Math" panose="02040503050406030204" pitchFamily="18" charset="0"/>
                                    </a:rPr>
                                  </m:ctrlPr>
                                </m:naryPr>
                                <m:sub>
                                  <m:r>
                                    <m:rPr>
                                      <m:brk m:alnAt="7"/>
                                    </m:rPr>
                                    <a:rPr lang="en-US" altLang="ja-JP" sz="2400" i="1">
                                      <a:latin typeface="Cambria Math" panose="02040503050406030204" pitchFamily="18" charset="0"/>
                                    </a:rPr>
                                    <m:t>𝑖</m:t>
                                  </m:r>
                                  <m:r>
                                    <a:rPr lang="en-US" altLang="ja-JP" sz="2400" i="1">
                                      <a:latin typeface="Cambria Math" panose="02040503050406030204" pitchFamily="18" charset="0"/>
                                    </a:rPr>
                                    <m:t>&lt;</m:t>
                                  </m:r>
                                  <m:r>
                                    <a:rPr lang="en-US" altLang="ja-JP" sz="2400" i="1">
                                      <a:latin typeface="Cambria Math" panose="02040503050406030204" pitchFamily="18" charset="0"/>
                                    </a:rPr>
                                    <m:t>𝑗</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𝐽</m:t>
                                      </m:r>
                                    </m:e>
                                    <m:sub>
                                      <m:r>
                                        <a:rPr lang="en-US" altLang="ja-JP" sz="2400" i="1">
                                          <a:latin typeface="Cambria Math" panose="02040503050406030204" pitchFamily="18" charset="0"/>
                                        </a:rPr>
                                        <m:t>𝑖𝑗</m:t>
                                      </m:r>
                                    </m:sub>
                                  </m:sSub>
                                  <m:sSubSup>
                                    <m:sSubSupPr>
                                      <m:ctrlPr>
                                        <a:rPr lang="en-US" altLang="ja-JP" sz="2400" i="1" smtClean="0">
                                          <a:latin typeface="Cambria Math" panose="02040503050406030204" pitchFamily="18" charset="0"/>
                                        </a:rPr>
                                      </m:ctrlPr>
                                    </m:sSubSupPr>
                                    <m:e>
                                      <m:r>
                                        <a:rPr lang="en-US" altLang="ja-JP" sz="2400" i="1" smtClean="0">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rPr>
                                        <m:t>𝑖</m:t>
                                      </m:r>
                                    </m:sub>
                                    <m:sup>
                                      <m:r>
                                        <a:rPr lang="en-US" altLang="ja-JP" sz="2400" b="0" i="1" smtClean="0">
                                          <a:latin typeface="Cambria Math" panose="02040503050406030204" pitchFamily="18" charset="0"/>
                                        </a:rPr>
                                        <m:t>𝑧</m:t>
                                      </m:r>
                                    </m:sup>
                                  </m:sSubSup>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𝑗</m:t>
                                      </m:r>
                                    </m:sub>
                                    <m:sup>
                                      <m:r>
                                        <a:rPr lang="en-US" altLang="ja-JP" sz="2400" i="1">
                                          <a:latin typeface="Cambria Math" panose="02040503050406030204" pitchFamily="18" charset="0"/>
                                        </a:rPr>
                                        <m:t>𝑧</m:t>
                                      </m:r>
                                    </m:sup>
                                  </m:sSubSup>
                                  <m:r>
                                    <a:rPr lang="en-US" altLang="ja-JP" sz="2400" i="1">
                                      <a:latin typeface="Cambria Math" panose="02040503050406030204" pitchFamily="18" charset="0"/>
                                    </a:rPr>
                                    <m:t>+ </m:t>
                                  </m:r>
                                  <m:nary>
                                    <m:naryPr>
                                      <m:chr m:val="∑"/>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𝑖</m:t>
                                      </m:r>
                                    </m:sub>
                                    <m:sup>
                                      <m:r>
                                        <a:rPr lang="en-US" altLang="ja-JP" sz="2400" i="1">
                                          <a:latin typeface="Cambria Math" panose="02040503050406030204" pitchFamily="18" charset="0"/>
                                        </a:rPr>
                                        <m:t>𝑁</m:t>
                                      </m:r>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h</m:t>
                                          </m:r>
                                        </m:e>
                                        <m:sub>
                                          <m:r>
                                            <a:rPr lang="en-US" altLang="ja-JP" sz="2400" i="1">
                                              <a:latin typeface="Cambria Math" panose="02040503050406030204" pitchFamily="18" charset="0"/>
                                            </a:rPr>
                                            <m:t>𝑖</m:t>
                                          </m:r>
                                        </m:sub>
                                      </m:sSub>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𝑧</m:t>
                                          </m:r>
                                        </m:sup>
                                      </m:sSubSup>
                                    </m:e>
                                  </m:nary>
                                </m:e>
                              </m:nary>
                            </m:e>
                            <m:e>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量子ハミルトニアン</m:t>
                                  </m:r>
                                  <m:r>
                                    <a:rPr lang="en-US" altLang="ja-JP" sz="2400" i="1">
                                      <a:latin typeface="Cambria Math" panose="02040503050406030204" pitchFamily="18" charset="0"/>
                                    </a:rPr>
                                    <m:t>:</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𝐻</m:t>
                                  </m:r>
                                </m:e>
                                <m:sub>
                                  <m:r>
                                    <a:rPr lang="en-US" altLang="ja-JP" sz="2400" b="0" i="1" smtClean="0">
                                      <a:latin typeface="Cambria Math" panose="02040503050406030204" pitchFamily="18" charset="0"/>
                                    </a:rPr>
                                    <m:t>𝑞</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r>
                                <m:rPr>
                                  <m:sty m:val="p"/>
                                </m:rPr>
                                <a:rPr lang="el-GR" altLang="ja-JP" sz="2400" b="0" i="1" smtClean="0">
                                  <a:latin typeface="Cambria Math" panose="02040503050406030204" pitchFamily="18" charset="0"/>
                                  <a:ea typeface="Cambria Math" panose="02040503050406030204" pitchFamily="18" charset="0"/>
                                </a:rPr>
                                <m:t>Γ</m:t>
                              </m:r>
                              <m:nary>
                                <m:naryPr>
                                  <m:chr m:val="∑"/>
                                  <m:supHide m:val="on"/>
                                  <m:ctrlPr>
                                    <a:rPr lang="el-GR" altLang="ja-JP" sz="2400" b="0" i="1" smtClean="0">
                                      <a:latin typeface="Cambria Math" panose="02040503050406030204" pitchFamily="18" charset="0"/>
                                      <a:ea typeface="Cambria Math" panose="02040503050406030204" pitchFamily="18" charset="0"/>
                                    </a:rPr>
                                  </m:ctrlPr>
                                </m:naryPr>
                                <m:sub>
                                  <m:r>
                                    <m:rPr>
                                      <m:brk m:alnAt="7"/>
                                    </m:rPr>
                                    <a:rPr lang="en-US" altLang="ja-JP" sz="2400" b="0" i="1" smtClean="0">
                                      <a:latin typeface="Cambria Math" panose="02040503050406030204" pitchFamily="18" charset="0"/>
                                      <a:ea typeface="Cambria Math" panose="02040503050406030204" pitchFamily="18" charset="0"/>
                                    </a:rPr>
                                    <m:t>𝑖</m:t>
                                  </m:r>
                                </m:sub>
                                <m:sup/>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𝑥</m:t>
                                      </m:r>
                                    </m:sup>
                                  </m:sSubSup>
                                </m:e>
                              </m:nary>
                            </m:e>
                          </m:eqArr>
                        </m:e>
                      </m:d>
                    </m:oMath>
                  </m:oMathPara>
                </a14:m>
                <a:endParaRPr lang="en-US" altLang="ja-JP" sz="2400" dirty="0"/>
              </a:p>
              <a:p>
                <a:pPr marL="0" indent="0">
                  <a:buNone/>
                </a:pPr>
                <a:endParaRPr lang="en-US" altLang="ja-JP" sz="800" dirty="0"/>
              </a:p>
              <a:p>
                <a14:m>
                  <m:oMath xmlns:m="http://schemas.openxmlformats.org/officeDocument/2006/math">
                    <m:r>
                      <a:rPr lang="en-US" altLang="ja-JP" i="1">
                        <a:latin typeface="Cambria Math" panose="02040503050406030204" pitchFamily="18" charset="0"/>
                      </a:rPr>
                      <m:t>𝐴</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ja-JP" altLang="en-US" i="1" smtClean="0">
                        <a:latin typeface="Cambria Math" panose="02040503050406030204" pitchFamily="18" charset="0"/>
                      </a:rPr>
                      <m:t>：</m:t>
                    </m:r>
                    <m:r>
                      <a:rPr lang="ja-JP" altLang="en-US" i="1">
                        <a:latin typeface="Cambria Math" panose="02040503050406030204" pitchFamily="18" charset="0"/>
                      </a:rPr>
                      <m:t>単調</m:t>
                    </m:r>
                    <m:r>
                      <a:rPr lang="ja-JP" altLang="en-US" i="1" smtClean="0">
                        <a:latin typeface="Cambria Math" panose="02040503050406030204" pitchFamily="18" charset="0"/>
                      </a:rPr>
                      <m:t>増加</m:t>
                    </m:r>
                    <m:r>
                      <a:rPr lang="ja-JP" altLang="en-US" i="1">
                        <a:latin typeface="Cambria Math" panose="02040503050406030204" pitchFamily="18" charset="0"/>
                      </a:rPr>
                      <m:t>、</m:t>
                    </m:r>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ja-JP" altLang="en-US" i="1" smtClean="0">
                        <a:latin typeface="Cambria Math" panose="02040503050406030204" pitchFamily="18" charset="0"/>
                      </a:rPr>
                      <m:t>：</m:t>
                    </m:r>
                    <m:r>
                      <a:rPr lang="ja-JP" altLang="en-US" i="1">
                        <a:latin typeface="Cambria Math" panose="02040503050406030204" pitchFamily="18" charset="0"/>
                      </a:rPr>
                      <m:t>単調</m:t>
                    </m:r>
                    <m:r>
                      <a:rPr lang="ja-JP" altLang="en-US" i="1" smtClean="0">
                        <a:latin typeface="Cambria Math" panose="02040503050406030204" pitchFamily="18" charset="0"/>
                      </a:rPr>
                      <m:t>減少</m:t>
                    </m:r>
                  </m:oMath>
                </a14:m>
                <a:endParaRPr lang="en-US" altLang="ja-JP" dirty="0"/>
              </a:p>
              <a:p>
                <a:pPr marL="0" indent="0">
                  <a:buNone/>
                </a:pPr>
                <a:r>
                  <a:rPr lang="ja-JP" altLang="en-US"/>
                  <a:t>⇒</a:t>
                </a:r>
                <a:r>
                  <a:rPr lang="en-US" altLang="ja-JP" dirty="0"/>
                  <a:t>0, 1</a:t>
                </a:r>
                <a:r>
                  <a:rPr lang="ja-JP" altLang="en-US"/>
                  <a:t>同確率→外部磁場、ビット間相互作用でエネルギーグラフが変動</a:t>
                </a:r>
                <a:endParaRPr lang="en-US" altLang="ja-JP" dirty="0"/>
              </a:p>
              <a:p>
                <a:r>
                  <a:rPr lang="en-US" altLang="ja-JP" dirty="0"/>
                  <a:t>0, 1</a:t>
                </a:r>
                <a:r>
                  <a:rPr lang="ja-JP" altLang="en-US"/>
                  <a:t>の重ね合わせの状態→古典的な</a:t>
                </a:r>
                <a:r>
                  <a:rPr lang="en-US" altLang="ja-JP" dirty="0"/>
                  <a:t>0</a:t>
                </a:r>
                <a:r>
                  <a:rPr lang="ja-JP" altLang="en-US"/>
                  <a:t>か</a:t>
                </a:r>
                <a:r>
                  <a:rPr lang="en-US" altLang="ja-JP" dirty="0"/>
                  <a:t>1</a:t>
                </a:r>
                <a:r>
                  <a:rPr lang="ja-JP" altLang="en-US"/>
                  <a:t>どちらかの状態</a:t>
                </a:r>
                <a:endParaRPr lang="en-US" altLang="ja-JP" dirty="0"/>
              </a:p>
            </p:txBody>
          </p:sp>
        </mc:Choice>
        <mc:Fallback xmlns="">
          <p:sp>
            <p:nvSpPr>
              <p:cNvPr id="3" name="コンテンツ プレースホルダー 2">
                <a:extLst>
                  <a:ext uri="{FF2B5EF4-FFF2-40B4-BE49-F238E27FC236}">
                    <a16:creationId xmlns:a16="http://schemas.microsoft.com/office/drawing/2014/main" id="{3D38DE0A-AF75-2848-8747-B5D171959AAE}"/>
                  </a:ext>
                </a:extLst>
              </p:cNvPr>
              <p:cNvSpPr>
                <a:spLocks noGrp="1" noRot="1" noChangeAspect="1" noMove="1" noResize="1" noEditPoints="1" noAdjustHandles="1" noChangeArrowheads="1" noChangeShapeType="1" noTextEdit="1"/>
              </p:cNvSpPr>
              <p:nvPr>
                <p:ph idx="1"/>
              </p:nvPr>
            </p:nvSpPr>
            <p:spPr>
              <a:xfrm>
                <a:off x="102476" y="1655379"/>
                <a:ext cx="11987048" cy="4824249"/>
              </a:xfrm>
              <a:blipFill>
                <a:blip r:embed="rId3"/>
                <a:stretch>
                  <a:fillRect l="-1059" t="-5774" b="-23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1533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B60F6-AE36-6640-BF2A-0C4E9E8AF460}"/>
              </a:ext>
            </a:extLst>
          </p:cNvPr>
          <p:cNvSpPr>
            <a:spLocks noGrp="1"/>
          </p:cNvSpPr>
          <p:nvPr>
            <p:ph type="title"/>
          </p:nvPr>
        </p:nvSpPr>
        <p:spPr/>
        <p:txBody>
          <a:bodyPr/>
          <a:lstStyle/>
          <a:p>
            <a:r>
              <a:rPr kumimoji="1" lang="ja-JP" altLang="en-US"/>
              <a:t>超電導方式の課題</a:t>
            </a:r>
          </a:p>
        </p:txBody>
      </p:sp>
      <p:sp>
        <p:nvSpPr>
          <p:cNvPr id="3" name="コンテンツ プレースホルダー 2">
            <a:extLst>
              <a:ext uri="{FF2B5EF4-FFF2-40B4-BE49-F238E27FC236}">
                <a16:creationId xmlns:a16="http://schemas.microsoft.com/office/drawing/2014/main" id="{9CDBC53A-4ED8-594B-A31F-07EA9A8D9EC1}"/>
              </a:ext>
            </a:extLst>
          </p:cNvPr>
          <p:cNvSpPr>
            <a:spLocks noGrp="1"/>
          </p:cNvSpPr>
          <p:nvPr>
            <p:ph idx="1"/>
          </p:nvPr>
        </p:nvSpPr>
        <p:spPr>
          <a:xfrm>
            <a:off x="262758" y="1690688"/>
            <a:ext cx="11666483" cy="4802187"/>
          </a:xfrm>
        </p:spPr>
        <p:txBody>
          <a:bodyPr>
            <a:normAutofit fontScale="92500" lnSpcReduction="10000"/>
          </a:bodyPr>
          <a:lstStyle/>
          <a:p>
            <a:r>
              <a:rPr lang="ja-JP" altLang="en-US"/>
              <a:t>シリコンバルク誘電損失</a:t>
            </a:r>
            <a:endParaRPr lang="en-US" altLang="ja-JP" dirty="0"/>
          </a:p>
          <a:p>
            <a:pPr lvl="1"/>
            <a:r>
              <a:rPr lang="ja-JP" altLang="en-US"/>
              <a:t>キャパシタの材料であるシリコンの分極が量子ビットの働きを阻害→コヒーレンス時間は数ミリ秒程度で頭打ち</a:t>
            </a:r>
            <a:endParaRPr lang="en-US" altLang="ja-JP" dirty="0"/>
          </a:p>
          <a:p>
            <a:pPr lvl="1"/>
            <a:r>
              <a:rPr lang="ja-JP" altLang="en-US"/>
              <a:t>対策：電極の端の細工など</a:t>
            </a:r>
            <a:endParaRPr lang="en-US" altLang="ja-JP" dirty="0"/>
          </a:p>
          <a:p>
            <a:r>
              <a:rPr lang="ja-JP" altLang="en-US"/>
              <a:t>準粒子発生</a:t>
            </a:r>
            <a:endParaRPr lang="en-US" altLang="ja-JP" dirty="0"/>
          </a:p>
          <a:p>
            <a:pPr lvl="1"/>
            <a:r>
              <a:rPr lang="ja-JP" altLang="en-US"/>
              <a:t>準粒子の発生により超伝導の部分的な破れの発生</a:t>
            </a:r>
            <a:endParaRPr lang="en-US" altLang="ja-JP" dirty="0"/>
          </a:p>
          <a:p>
            <a:pPr lvl="1"/>
            <a:r>
              <a:rPr lang="ja-JP" altLang="en-US"/>
              <a:t>対策：赤外線照射や超伝導転移温度の高い材料を電極に採用</a:t>
            </a:r>
            <a:endParaRPr lang="en-US" altLang="ja-JP" dirty="0"/>
          </a:p>
          <a:p>
            <a:r>
              <a:rPr lang="ja-JP" altLang="en-US"/>
              <a:t>熱損失</a:t>
            </a:r>
            <a:endParaRPr lang="en-US" altLang="ja-JP" dirty="0"/>
          </a:p>
          <a:p>
            <a:pPr lvl="1"/>
            <a:r>
              <a:rPr lang="ja-JP" altLang="en-US"/>
              <a:t>室温で生成された制御信号が</a:t>
            </a:r>
            <a:r>
              <a:rPr lang="en-US" altLang="ja-JP" dirty="0"/>
              <a:t>QPU</a:t>
            </a:r>
            <a:r>
              <a:rPr lang="ja-JP" altLang="en-US"/>
              <a:t>の置かれた極低温で大きく減衰</a:t>
            </a:r>
            <a:r>
              <a:rPr lang="en-US" altLang="ja-JP" dirty="0"/>
              <a:t>(</a:t>
            </a:r>
            <a:r>
              <a:rPr lang="ja-JP" altLang="en-US"/>
              <a:t>損失率</a:t>
            </a:r>
            <a:r>
              <a:rPr lang="en-US" altLang="ja-JP" dirty="0"/>
              <a:t>99.9999%)</a:t>
            </a:r>
          </a:p>
          <a:p>
            <a:pPr lvl="1"/>
            <a:r>
              <a:rPr lang="ja-JP" altLang="en-US"/>
              <a:t>対策：最初から極低温で制御信号を生成する試み</a:t>
            </a:r>
            <a:endParaRPr lang="en-US" altLang="ja-JP" dirty="0"/>
          </a:p>
          <a:p>
            <a:pPr marL="0" indent="0">
              <a:buNone/>
            </a:pPr>
            <a:endParaRPr kumimoji="1" lang="en-US" altLang="ja-JP" dirty="0"/>
          </a:p>
          <a:p>
            <a:r>
              <a:rPr kumimoji="1" lang="ja-JP" altLang="en-US"/>
              <a:t>しかし現実的な量子ビットの集積化が可能とされているため、一番実用化に近い方式だと言われている</a:t>
            </a:r>
          </a:p>
        </p:txBody>
      </p:sp>
    </p:spTree>
    <p:extLst>
      <p:ext uri="{BB962C8B-B14F-4D97-AF65-F5344CB8AC3E}">
        <p14:creationId xmlns:p14="http://schemas.microsoft.com/office/powerpoint/2010/main" val="83278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B8ED19-A837-FD4B-BB47-B6A68D8322A1}"/>
              </a:ext>
            </a:extLst>
          </p:cNvPr>
          <p:cNvSpPr>
            <a:spLocks noGrp="1"/>
          </p:cNvSpPr>
          <p:nvPr>
            <p:ph type="title"/>
          </p:nvPr>
        </p:nvSpPr>
        <p:spPr/>
        <p:txBody>
          <a:bodyPr/>
          <a:lstStyle/>
          <a:p>
            <a:pPr algn="ctr"/>
            <a:r>
              <a:rPr kumimoji="1" lang="ja-JP" altLang="en-US"/>
              <a:t>エラーで困らない古典コンピューター</a:t>
            </a:r>
            <a:br>
              <a:rPr kumimoji="1" lang="en-US" altLang="ja-JP" dirty="0"/>
            </a:br>
            <a:r>
              <a:rPr kumimoji="1" lang="ja-JP" altLang="en-US"/>
              <a:t>エラーで困る量子コンピューター</a:t>
            </a:r>
          </a:p>
        </p:txBody>
      </p:sp>
      <p:sp>
        <p:nvSpPr>
          <p:cNvPr id="3" name="コンテンツ プレースホルダー 2">
            <a:extLst>
              <a:ext uri="{FF2B5EF4-FFF2-40B4-BE49-F238E27FC236}">
                <a16:creationId xmlns:a16="http://schemas.microsoft.com/office/drawing/2014/main" id="{2736ED6F-B4B0-BA41-8DC9-63651B26B101}"/>
              </a:ext>
            </a:extLst>
          </p:cNvPr>
          <p:cNvSpPr>
            <a:spLocks noGrp="1"/>
          </p:cNvSpPr>
          <p:nvPr>
            <p:ph idx="1"/>
          </p:nvPr>
        </p:nvSpPr>
        <p:spPr/>
        <p:txBody>
          <a:bodyPr/>
          <a:lstStyle/>
          <a:p>
            <a:r>
              <a:rPr lang="ja-JP" altLang="en-US"/>
              <a:t>古典コンピューター</a:t>
            </a:r>
            <a:endParaRPr lang="en-US" altLang="ja-JP" dirty="0"/>
          </a:p>
          <a:p>
            <a:pPr lvl="1"/>
            <a:r>
              <a:rPr lang="ja-JP" altLang="en-US"/>
              <a:t>エラー修正の機能が成熟</a:t>
            </a:r>
            <a:endParaRPr lang="en-US" altLang="ja-JP" dirty="0"/>
          </a:p>
          <a:p>
            <a:pPr lvl="1"/>
            <a:r>
              <a:rPr lang="ja-JP" altLang="en-US"/>
              <a:t>⇒演算ミスによるエラーで問題が起こることがほぼない</a:t>
            </a:r>
            <a:endParaRPr lang="en-US" altLang="ja-JP" dirty="0"/>
          </a:p>
          <a:p>
            <a:r>
              <a:rPr lang="ja-JP" altLang="en-US"/>
              <a:t>量子コンピューター</a:t>
            </a:r>
            <a:endParaRPr lang="en-US" altLang="ja-JP" dirty="0"/>
          </a:p>
          <a:p>
            <a:pPr lvl="1"/>
            <a:r>
              <a:rPr lang="ja-JP" altLang="en-US"/>
              <a:t>特に、観測によってエラーが発生するが訂正する技術が未熟</a:t>
            </a:r>
            <a:endParaRPr lang="en-US" altLang="ja-JP" dirty="0"/>
          </a:p>
          <a:p>
            <a:pPr lvl="1"/>
            <a:r>
              <a:rPr lang="ja-JP" altLang="en-US"/>
              <a:t>（確率的である）計算結果抽出は観測で行う</a:t>
            </a:r>
            <a:endParaRPr lang="en-US" altLang="ja-JP" dirty="0"/>
          </a:p>
          <a:p>
            <a:pPr lvl="1"/>
            <a:r>
              <a:rPr lang="ja-JP" altLang="en-US"/>
              <a:t>⇒正しい結果を高確率で得られるアルゴリズムの開発の必要性</a:t>
            </a:r>
            <a:endParaRPr lang="en-US" altLang="ja-JP" dirty="0"/>
          </a:p>
          <a:p>
            <a:pPr lvl="1"/>
            <a:r>
              <a:rPr lang="en" altLang="ja-JP" dirty="0"/>
              <a:t>NISQ</a:t>
            </a:r>
            <a:r>
              <a:rPr lang="ja-JP" altLang="en"/>
              <a:t>（</a:t>
            </a:r>
            <a:r>
              <a:rPr lang="en" altLang="ja-JP" dirty="0"/>
              <a:t>Noisy Intermediate-Scale Quantum device</a:t>
            </a:r>
            <a:r>
              <a:rPr lang="ja-JP" altLang="en-US"/>
              <a:t>）が主流になるだろうと言われている</a:t>
            </a:r>
            <a:endParaRPr lang="en-US" altLang="ja-JP" dirty="0"/>
          </a:p>
        </p:txBody>
      </p:sp>
    </p:spTree>
    <p:extLst>
      <p:ext uri="{BB962C8B-B14F-4D97-AF65-F5344CB8AC3E}">
        <p14:creationId xmlns:p14="http://schemas.microsoft.com/office/powerpoint/2010/main" val="423855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4D9A9A-DBF2-D342-B188-BFBEA7BDF78E}"/>
              </a:ext>
            </a:extLst>
          </p:cNvPr>
          <p:cNvSpPr>
            <a:spLocks noGrp="1"/>
          </p:cNvSpPr>
          <p:nvPr>
            <p:ph type="title"/>
          </p:nvPr>
        </p:nvSpPr>
        <p:spPr/>
        <p:txBody>
          <a:bodyPr/>
          <a:lstStyle/>
          <a:p>
            <a:r>
              <a:rPr kumimoji="1" lang="ja-JP" altLang="en-US"/>
              <a:t>チェーン強度実験結果の詳細</a:t>
            </a:r>
          </a:p>
        </p:txBody>
      </p:sp>
      <p:pic>
        <p:nvPicPr>
          <p:cNvPr id="7" name="図 6" descr="グラフ&#10;&#10;自動的に生成された説明">
            <a:extLst>
              <a:ext uri="{FF2B5EF4-FFF2-40B4-BE49-F238E27FC236}">
                <a16:creationId xmlns:a16="http://schemas.microsoft.com/office/drawing/2014/main" id="{66068FC6-D69F-9B4C-B4AA-5C5E798D8371}"/>
              </a:ext>
            </a:extLst>
          </p:cNvPr>
          <p:cNvPicPr>
            <a:picLocks noChangeAspect="1"/>
          </p:cNvPicPr>
          <p:nvPr/>
        </p:nvPicPr>
        <p:blipFill>
          <a:blip r:embed="rId3"/>
          <a:stretch>
            <a:fillRect/>
          </a:stretch>
        </p:blipFill>
        <p:spPr>
          <a:xfrm>
            <a:off x="0" y="1629698"/>
            <a:ext cx="3718262" cy="2478841"/>
          </a:xfrm>
          <a:prstGeom prst="rect">
            <a:avLst/>
          </a:prstGeom>
        </p:spPr>
      </p:pic>
      <p:pic>
        <p:nvPicPr>
          <p:cNvPr id="9" name="図 8" descr="グラフ&#10;&#10;自動的に生成された説明">
            <a:extLst>
              <a:ext uri="{FF2B5EF4-FFF2-40B4-BE49-F238E27FC236}">
                <a16:creationId xmlns:a16="http://schemas.microsoft.com/office/drawing/2014/main" id="{6DDF55F0-A32E-6248-9473-C8566426A1AB}"/>
              </a:ext>
            </a:extLst>
          </p:cNvPr>
          <p:cNvPicPr>
            <a:picLocks noChangeAspect="1"/>
          </p:cNvPicPr>
          <p:nvPr/>
        </p:nvPicPr>
        <p:blipFill>
          <a:blip r:embed="rId4"/>
          <a:stretch>
            <a:fillRect/>
          </a:stretch>
        </p:blipFill>
        <p:spPr>
          <a:xfrm>
            <a:off x="3718262" y="1583918"/>
            <a:ext cx="3855600" cy="2570400"/>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511D2DCA-708A-624E-B821-8F6586B2B254}"/>
              </a:ext>
            </a:extLst>
          </p:cNvPr>
          <p:cNvPicPr>
            <a:picLocks noChangeAspect="1"/>
          </p:cNvPicPr>
          <p:nvPr/>
        </p:nvPicPr>
        <p:blipFill>
          <a:blip r:embed="rId5"/>
          <a:stretch>
            <a:fillRect/>
          </a:stretch>
        </p:blipFill>
        <p:spPr>
          <a:xfrm>
            <a:off x="3785762" y="4290685"/>
            <a:ext cx="3720599" cy="2480400"/>
          </a:xfrm>
          <a:prstGeom prst="rect">
            <a:avLst/>
          </a:prstGeom>
        </p:spPr>
      </p:pic>
      <p:pic>
        <p:nvPicPr>
          <p:cNvPr id="16" name="図 15" descr="グラフ, 折れ線グラフ&#10;&#10;自動的に生成された説明">
            <a:extLst>
              <a:ext uri="{FF2B5EF4-FFF2-40B4-BE49-F238E27FC236}">
                <a16:creationId xmlns:a16="http://schemas.microsoft.com/office/drawing/2014/main" id="{5D5B2378-6D19-5543-A7C2-DAA26A58F33C}"/>
              </a:ext>
            </a:extLst>
          </p:cNvPr>
          <p:cNvPicPr>
            <a:picLocks noChangeAspect="1"/>
          </p:cNvPicPr>
          <p:nvPr/>
        </p:nvPicPr>
        <p:blipFill>
          <a:blip r:embed="rId6"/>
          <a:stretch>
            <a:fillRect/>
          </a:stretch>
        </p:blipFill>
        <p:spPr>
          <a:xfrm>
            <a:off x="0" y="4245685"/>
            <a:ext cx="3855600" cy="2570400"/>
          </a:xfrm>
          <a:prstGeom prst="rect">
            <a:avLst/>
          </a:prstGeom>
        </p:spPr>
      </p:pic>
      <p:sp>
        <p:nvSpPr>
          <p:cNvPr id="17" name="テキスト ボックス 16">
            <a:extLst>
              <a:ext uri="{FF2B5EF4-FFF2-40B4-BE49-F238E27FC236}">
                <a16:creationId xmlns:a16="http://schemas.microsoft.com/office/drawing/2014/main" id="{75C0BA56-925D-4A43-BB6D-A5A039DC349B}"/>
              </a:ext>
            </a:extLst>
          </p:cNvPr>
          <p:cNvSpPr txBox="1"/>
          <p:nvPr/>
        </p:nvSpPr>
        <p:spPr>
          <a:xfrm>
            <a:off x="7506362" y="1690688"/>
            <a:ext cx="4685638" cy="3662541"/>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1</a:t>
            </a:r>
            <a:r>
              <a:rPr kumimoji="1" lang="ja-JP" altLang="en-US" sz="2400"/>
              <a:t>データサイズあたり</a:t>
            </a:r>
            <a:endParaRPr kumimoji="1" lang="en-US" altLang="ja-JP" sz="2400" dirty="0"/>
          </a:p>
          <a:p>
            <a:r>
              <a:rPr kumimoji="1" lang="ja-JP" altLang="en-US" sz="2400"/>
              <a:t>　　</a:t>
            </a:r>
            <a:r>
              <a:rPr kumimoji="1" lang="en-US" altLang="ja-JP" sz="2400" dirty="0"/>
              <a:t>=5</a:t>
            </a:r>
            <a:r>
              <a:rPr kumimoji="1" lang="ja-JP" altLang="en-US" sz="2400"/>
              <a:t>種類のデータ</a:t>
            </a:r>
            <a:endParaRPr kumimoji="1" lang="en-US" altLang="ja-JP" sz="2400" dirty="0"/>
          </a:p>
          <a:p>
            <a:r>
              <a:rPr lang="ja-JP" altLang="en-US" sz="2400"/>
              <a:t>　　　</a:t>
            </a:r>
            <a:r>
              <a:rPr lang="en-US" altLang="ja-JP" sz="2400" dirty="0"/>
              <a:t>×</a:t>
            </a:r>
            <a:r>
              <a:rPr kumimoji="1" lang="ja-JP" altLang="en-US" sz="2400"/>
              <a:t>各データセット</a:t>
            </a:r>
            <a:r>
              <a:rPr kumimoji="1" lang="en-US" altLang="ja-JP" sz="2400" dirty="0"/>
              <a:t>2</a:t>
            </a:r>
            <a:r>
              <a:rPr kumimoji="1" lang="ja-JP" altLang="en-US" sz="2400"/>
              <a:t>回</a:t>
            </a:r>
            <a:endParaRPr kumimoji="1" lang="en-US" altLang="ja-JP" sz="2400" dirty="0"/>
          </a:p>
          <a:p>
            <a:endParaRPr kumimoji="1" lang="en-US" altLang="ja-JP" sz="800" dirty="0"/>
          </a:p>
          <a:p>
            <a:pPr marL="342900" indent="-342900">
              <a:buFont typeface="Arial" panose="020B0604020202020204" pitchFamily="34" charset="0"/>
              <a:buChar char="•"/>
            </a:pPr>
            <a:r>
              <a:rPr kumimoji="1" lang="en-US" altLang="ja-JP" sz="2400" dirty="0"/>
              <a:t>10*4</a:t>
            </a:r>
            <a:r>
              <a:rPr lang="en-US" altLang="ja-JP" sz="2400" dirty="0"/>
              <a:t>=</a:t>
            </a:r>
            <a:r>
              <a:rPr kumimoji="1" lang="ja-JP" altLang="en-US" sz="2400"/>
              <a:t>各データセットの生成サンプル数</a:t>
            </a:r>
            <a:endParaRPr kumimoji="1" lang="en-US" altLang="ja-JP" sz="2400" dirty="0"/>
          </a:p>
          <a:p>
            <a:endParaRPr kumimoji="1" lang="en-US" altLang="ja-JP" sz="800" dirty="0"/>
          </a:p>
          <a:p>
            <a:pPr marL="342900" indent="-342900">
              <a:buFont typeface="Arial" panose="020B0604020202020204" pitchFamily="34" charset="0"/>
              <a:buChar char="•"/>
            </a:pPr>
            <a:r>
              <a:rPr kumimoji="1" lang="en-US" altLang="ja-JP" sz="2400" dirty="0"/>
              <a:t>5, 40</a:t>
            </a:r>
            <a:r>
              <a:rPr kumimoji="1" lang="ja-JP" altLang="en-US" sz="2400"/>
              <a:t>などのチェーン強度でも実験を行ってみたが有効サンプル数を得ることも難しかったので</a:t>
            </a:r>
            <a:r>
              <a:rPr kumimoji="1" lang="en-US" altLang="ja-JP" sz="2400" dirty="0"/>
              <a:t>plot</a:t>
            </a:r>
            <a:r>
              <a:rPr kumimoji="1" lang="ja-JP" altLang="en-US" sz="2400"/>
              <a:t>しなかった</a:t>
            </a:r>
          </a:p>
        </p:txBody>
      </p:sp>
    </p:spTree>
    <p:extLst>
      <p:ext uri="{BB962C8B-B14F-4D97-AF65-F5344CB8AC3E}">
        <p14:creationId xmlns:p14="http://schemas.microsoft.com/office/powerpoint/2010/main" val="366339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44014-E81C-B846-B0F7-23884A3EF298}"/>
              </a:ext>
            </a:extLst>
          </p:cNvPr>
          <p:cNvSpPr>
            <a:spLocks noGrp="1"/>
          </p:cNvSpPr>
          <p:nvPr>
            <p:ph type="title"/>
          </p:nvPr>
        </p:nvSpPr>
        <p:spPr>
          <a:xfrm>
            <a:off x="419548" y="365125"/>
            <a:ext cx="11392348" cy="1325563"/>
          </a:xfrm>
        </p:spPr>
        <p:txBody>
          <a:bodyPr/>
          <a:lstStyle/>
          <a:p>
            <a:pPr algn="ctr"/>
            <a:r>
              <a:rPr lang="ja-JP" altLang="en-US"/>
              <a:t>ロジスティック回帰モデルは、</a:t>
            </a:r>
            <a:br>
              <a:rPr lang="en-US" altLang="ja-JP" dirty="0"/>
            </a:br>
            <a:r>
              <a:rPr lang="ja-JP" altLang="en-US"/>
              <a:t>疫学において使用頻度の多いモデルである</a:t>
            </a:r>
            <a:endParaRPr kumimoji="1" lang="ja-JP" altLang="en-US"/>
          </a:p>
        </p:txBody>
      </p:sp>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5EF17A98-C6D9-3547-B63C-24F64789B343}"/>
                  </a:ext>
                </a:extLst>
              </p:cNvPr>
              <p:cNvSpPr>
                <a:spLocks noGrp="1"/>
              </p:cNvSpPr>
              <p:nvPr>
                <p:ph idx="1"/>
              </p:nvPr>
            </p:nvSpPr>
            <p:spPr>
              <a:xfrm>
                <a:off x="229495" y="1828800"/>
                <a:ext cx="11772452" cy="5029200"/>
              </a:xfrm>
            </p:spPr>
            <p:txBody>
              <a:bodyPr>
                <a:normAutofit fontScale="92500" lnSpcReduction="10000"/>
              </a:bodyPr>
              <a:lstStyle/>
              <a:p>
                <a:r>
                  <a:rPr kumimoji="1" lang="ja-JP" altLang="en-US"/>
                  <a:t>ロジスティック回帰：</a:t>
                </a:r>
                <a:r>
                  <a:rPr kumimoji="1" lang="en-US" altLang="ja-JP" dirty="0"/>
                  <a:t>GWAS</a:t>
                </a:r>
                <a:r>
                  <a:rPr kumimoji="1" lang="ja-JP" altLang="en-US"/>
                  <a:t>などで用いられる代表的統計モデル</a:t>
                </a:r>
                <a:endParaRPr kumimoji="1" lang="en-US" altLang="ja-JP" dirty="0"/>
              </a:p>
              <a:p>
                <a:endParaRPr kumimoji="1" lang="en-US" altLang="ja-JP" dirty="0"/>
              </a:p>
              <a:p>
                <a:pPr marL="457200" lvl="1" indent="0">
                  <a:buNone/>
                </a:pPr>
                <a:endParaRPr lang="en-US" altLang="ja-JP" dirty="0"/>
              </a:p>
              <a:p>
                <a:pPr marL="457200" lvl="1" indent="0">
                  <a:buNone/>
                </a:pPr>
                <a:endParaRPr lang="en-US" altLang="ja-JP" dirty="0"/>
              </a:p>
              <a:p>
                <a:pPr lvl="1"/>
                <a:endParaRPr lang="en-US" altLang="ja-JP"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r>
                                <m:rPr>
                                  <m:nor/>
                                </m:rPr>
                                <a:rPr lang="ja-JP" altLang="en-US"/>
                                <m:t>：応答変数（例：</m:t>
                              </m:r>
                              <m:r>
                                <a:rPr lang="ja-JP" altLang="en-US" i="1">
                                  <a:latin typeface="Cambria Math" panose="02040503050406030204" pitchFamily="18" charset="0"/>
                                </a:rPr>
                                <m:t>ある患者</m:t>
                              </m:r>
                              <m:r>
                                <a:rPr lang="en-US" altLang="ja-JP" i="1">
                                  <a:latin typeface="Cambria Math" panose="02040503050406030204" pitchFamily="18" charset="0"/>
                                </a:rPr>
                                <m:t>𝑖</m:t>
                              </m:r>
                              <m:r>
                                <a:rPr lang="ja-JP" altLang="en-US" i="1">
                                  <a:latin typeface="Cambria Math" panose="02040503050406030204" pitchFamily="18" charset="0"/>
                                </a:rPr>
                                <m:t>が</m:t>
                              </m:r>
                              <m:r>
                                <m:rPr>
                                  <m:nor/>
                                </m:rPr>
                                <a:rPr lang="ja-JP" altLang="en-US"/>
                                <m:t>糖尿病に罹患している（</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r>
                                <a:rPr lang="en-US" altLang="ja-JP" i="1">
                                  <a:latin typeface="Cambria Math" panose="02040503050406030204" pitchFamily="18" charset="0"/>
                                </a:rPr>
                                <m:t>=1</m:t>
                              </m:r>
                              <m:r>
                                <m:rPr>
                                  <m:nor/>
                                </m:rPr>
                                <a:rPr lang="en-US" altLang="ja-JP" dirty="0"/>
                                <m:t>), </m:t>
                              </m:r>
                              <m:r>
                                <m:rPr>
                                  <m:nor/>
                                </m:rPr>
                                <a:rPr lang="ja-JP" altLang="en-US"/>
                                <m:t>していない（</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r>
                                <a:rPr lang="en-US" altLang="ja-JP" i="1">
                                  <a:latin typeface="Cambria Math" panose="02040503050406030204" pitchFamily="18" charset="0"/>
                                </a:rPr>
                                <m:t>=</m:t>
                              </m:r>
                              <m:r>
                                <m:rPr>
                                  <m:nor/>
                                </m:rPr>
                                <a:rPr lang="en-US" altLang="ja-JP">
                                  <a:latin typeface="Cambria Math" panose="02040503050406030204" pitchFamily="18" charset="0"/>
                                </a:rPr>
                                <m:t>0</m:t>
                              </m:r>
                              <m:r>
                                <m:rPr>
                                  <m:nor/>
                                </m:rPr>
                                <a:rPr lang="ja-JP" altLang="en-US"/>
                                <m:t>）</m:t>
                              </m:r>
                              <m:r>
                                <m:rPr>
                                  <m:nor/>
                                </m:rPr>
                                <a:rPr lang="en-US" altLang="ja-JP" dirty="0"/>
                                <m:t>)</m:t>
                              </m:r>
                            </m:e>
                            <m:e>
                              <m:sSub>
                                <m:sSubPr>
                                  <m:ctrlPr>
                                    <a:rPr lang="el-GR" altLang="ja-JP" i="1">
                                      <a:latin typeface="Cambria Math" panose="02040503050406030204" pitchFamily="18" charset="0"/>
                                      <a:ea typeface="Cambria Math" panose="02040503050406030204" pitchFamily="18" charset="0"/>
                                    </a:rPr>
                                  </m:ctrlPr>
                                </m:sSubPr>
                                <m:e>
                                  <m:r>
                                    <a:rPr lang="el-GR"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𝑖</m:t>
                                  </m:r>
                                </m:sub>
                              </m:sSub>
                              <m:r>
                                <m:rPr>
                                  <m:nor/>
                                </m:rPr>
                                <a:rPr lang="ja-JP" altLang="en-US"/>
                                <m:t>：</m:t>
                              </m:r>
                              <m:r>
                                <a:rPr lang="el-GR" altLang="ja-JP" i="1">
                                  <a:latin typeface="Cambria Math" panose="02040503050406030204" pitchFamily="18" charset="0"/>
                                  <a:ea typeface="Cambria Math" panose="02040503050406030204" pitchFamily="18" charset="0"/>
                                </a:rPr>
                                <m:t>𝛾</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 1</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𝑝</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sub>
                              </m:sSub>
                              <m:r>
                                <a:rPr lang="ja-JP" altLang="en-US" i="1">
                                  <a:latin typeface="Cambria Math" panose="02040503050406030204" pitchFamily="18" charset="0"/>
                                </a:rPr>
                                <m:t>で表される関数</m:t>
                              </m:r>
                            </m:e>
                            <m:e>
                              <m:func>
                                <m:funcPr>
                                  <m:ctrlPr>
                                    <a:rPr lang="en-US" altLang="ja-JP" i="1">
                                      <a:latin typeface="Cambria Math" panose="02040503050406030204" pitchFamily="18" charset="0"/>
                                    </a:rPr>
                                  </m:ctrlPr>
                                </m:funcPr>
                                <m:fNa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𝑟</m:t>
                                      </m:r>
                                    </m:sub>
                                  </m:sSub>
                                </m:fName>
                                <m:e>
                                  <m:d>
                                    <m:dPr>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r>
                                        <a:rPr lang="en-US" altLang="ja-JP" i="1">
                                          <a:latin typeface="Cambria Math" panose="02040503050406030204" pitchFamily="18" charset="0"/>
                                        </a:rPr>
                                        <m:t>=1 </m:t>
                                      </m:r>
                                    </m:e>
                                  </m:d>
                                </m:e>
                              </m:func>
                              <m:sSub>
                                <m:sSubPr>
                                  <m:ctrlPr>
                                    <a:rPr lang="el-GR" altLang="ja-JP" i="1">
                                      <a:latin typeface="Cambria Math" panose="02040503050406030204" pitchFamily="18" charset="0"/>
                                      <a:ea typeface="Cambria Math" panose="02040503050406030204" pitchFamily="18" charset="0"/>
                                    </a:rPr>
                                  </m:ctrlPr>
                                </m:sSubPr>
                                <m:e>
                                  <m:r>
                                    <a:rPr lang="el-GR"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r>
                                <m:rPr>
                                  <m:nor/>
                                </m:rPr>
                                <a:rPr lang="ja-JP" altLang="en-US"/>
                                <m:t>：</m:t>
                              </m:r>
                              <m:sSub>
                                <m:sSubPr>
                                  <m:ctrlPr>
                                    <a:rPr lang="el-GR" altLang="ja-JP" i="1">
                                      <a:latin typeface="Cambria Math" panose="02040503050406030204" pitchFamily="18" charset="0"/>
                                      <a:ea typeface="Cambria Math" panose="02040503050406030204" pitchFamily="18" charset="0"/>
                                    </a:rPr>
                                  </m:ctrlPr>
                                </m:sSubPr>
                                <m:e>
                                  <m:r>
                                    <a:rPr lang="el-GR"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𝑖</m:t>
                                  </m:r>
                                </m:sub>
                              </m:sSub>
                              <m:r>
                                <a:rPr lang="ja-JP" altLang="en-US" i="1">
                                  <a:latin typeface="Cambria Math" panose="02040503050406030204" pitchFamily="18" charset="0"/>
                                </a:rPr>
                                <m:t>が与えられたときに</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r>
                                <m:rPr>
                                  <m:nor/>
                                </m:rPr>
                                <a:rPr lang="en-US" altLang="ja-JP">
                                  <a:latin typeface="Cambria Math" panose="02040503050406030204" pitchFamily="18" charset="0"/>
                                </a:rPr>
                                <m:t>=1</m:t>
                              </m:r>
                              <m:r>
                                <a:rPr lang="ja-JP" altLang="en-US" i="1">
                                  <a:latin typeface="Cambria Math" panose="02040503050406030204" pitchFamily="18" charset="0"/>
                                </a:rPr>
                                <m:t>となる確率</m:t>
                              </m:r>
                              <m:r>
                                <m:rPr>
                                  <m:nor/>
                                </m:rPr>
                                <a:rPr lang="ja-JP" altLang="en-US"/>
                                <m:t>（例：ある人が糖尿病である確率）</m:t>
                              </m:r>
                            </m:e>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r>
                                    <a:rPr lang="en-US" altLang="ja-JP" i="1" dirty="0">
                                      <a:latin typeface="Cambria Math" panose="02040503050406030204" pitchFamily="18" charset="0"/>
                                    </a:rPr>
                                    <m:t>, 1</m:t>
                                  </m:r>
                                </m:sub>
                              </m:sSub>
                              <m:r>
                                <m:rPr>
                                  <m:nor/>
                                </m:rPr>
                                <a:rPr lang="ja-JP" altLang="en-US"/>
                                <m:t>：説明変数（例：血糖値）</m:t>
                              </m:r>
                            </m:e>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r>
                                    <a:rPr lang="en-US" altLang="ja-JP" i="1" dirty="0">
                                      <a:latin typeface="Cambria Math" panose="02040503050406030204" pitchFamily="18" charset="0"/>
                                    </a:rPr>
                                    <m:t>, 2</m:t>
                                  </m:r>
                                </m:sub>
                              </m:sSub>
                              <m:r>
                                <a:rPr lang="en-US" altLang="ja-JP" i="1" dirty="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r>
                                    <a:rPr lang="en-US" altLang="ja-JP" i="1" dirty="0">
                                      <a:latin typeface="Cambria Math" panose="02040503050406030204" pitchFamily="18" charset="0"/>
                                    </a:rPr>
                                    <m:t>, 3, </m:t>
                                  </m:r>
                                </m:sub>
                              </m:sSub>
                              <m:r>
                                <a:rPr lang="en-US" altLang="ja-JP" i="1" dirty="0">
                                  <a:latin typeface="Cambria Math" panose="02040503050406030204" pitchFamily="18" charset="0"/>
                                </a:rPr>
                                <m:t>…,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r>
                                    <a:rPr lang="en-US" altLang="ja-JP" i="1" dirty="0">
                                      <a:latin typeface="Cambria Math" panose="02040503050406030204" pitchFamily="18" charset="0"/>
                                    </a:rPr>
                                    <m:t>, </m:t>
                                  </m:r>
                                  <m:r>
                                    <a:rPr lang="en-US" altLang="ja-JP" i="1" dirty="0">
                                      <a:latin typeface="Cambria Math" panose="02040503050406030204" pitchFamily="18" charset="0"/>
                                    </a:rPr>
                                    <m:t>𝑝</m:t>
                                  </m:r>
                                </m:sub>
                              </m:sSub>
                              <m:r>
                                <m:rPr>
                                  <m:nor/>
                                </m:rPr>
                                <a:rPr lang="ja-JP" altLang="en-US"/>
                                <m:t>：交絡因子（例：性別）</m:t>
                              </m:r>
                            </m:e>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ea typeface="Cambria Math" panose="02040503050406030204" pitchFamily="18" charset="0"/>
                                    </a:rPr>
                                    <m:t>𝛾</m:t>
                                  </m:r>
                                  <m:r>
                                    <a:rPr lang="en-US" altLang="ja-JP" i="1" dirty="0">
                                      <a:latin typeface="Cambria Math" panose="02040503050406030204" pitchFamily="18" charset="0"/>
                                      <a:ea typeface="Cambria Math" panose="02040503050406030204" pitchFamily="18" charset="0"/>
                                    </a:rPr>
                                    <m:t>, </m:t>
                                  </m:r>
                                  <m:r>
                                    <a:rPr lang="en-US" altLang="ja-JP" i="1" dirty="0">
                                      <a:latin typeface="Cambria Math" panose="02040503050406030204" pitchFamily="18" charset="0"/>
                                      <a:ea typeface="Cambria Math" panose="02040503050406030204" pitchFamily="18" charset="0"/>
                                    </a:rPr>
                                    <m:t>𝛽</m:t>
                                  </m:r>
                                </m:e>
                                <m:sub>
                                  <m:r>
                                    <a:rPr lang="en-US" altLang="ja-JP" i="1" dirty="0">
                                      <a:latin typeface="Cambria Math" panose="02040503050406030204" pitchFamily="18" charset="0"/>
                                    </a:rPr>
                                    <m:t>1</m:t>
                                  </m:r>
                                </m:sub>
                              </m:sSub>
                              <m:r>
                                <a:rPr lang="en-US" altLang="ja-JP" i="1" dirty="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ea typeface="Cambria Math" panose="02040503050406030204" pitchFamily="18" charset="0"/>
                                    </a:rPr>
                                    <m:t>𝛽</m:t>
                                  </m:r>
                                </m:e>
                                <m:sub>
                                  <m:r>
                                    <a:rPr lang="en-US" altLang="ja-JP" i="1" dirty="0">
                                      <a:latin typeface="Cambria Math" panose="02040503050406030204" pitchFamily="18" charset="0"/>
                                    </a:rPr>
                                    <m:t>2, </m:t>
                                  </m:r>
                                </m:sub>
                              </m:sSub>
                              <m:r>
                                <a:rPr lang="en-US" altLang="ja-JP" i="1" dirty="0">
                                  <a:latin typeface="Cambria Math" panose="02040503050406030204" pitchFamily="18" charset="0"/>
                                </a:rPr>
                                <m:t>…,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ea typeface="Cambria Math" panose="02040503050406030204" pitchFamily="18" charset="0"/>
                                    </a:rPr>
                                    <m:t>𝛽</m:t>
                                  </m:r>
                                </m:e>
                                <m:sub>
                                  <m:r>
                                    <a:rPr lang="en-US" altLang="ja-JP" i="1" dirty="0">
                                      <a:latin typeface="Cambria Math" panose="02040503050406030204" pitchFamily="18" charset="0"/>
                                    </a:rPr>
                                    <m:t>𝑝</m:t>
                                  </m:r>
                                </m:sub>
                              </m:sSub>
                              <m:r>
                                <a:rPr lang="ja-JP" altLang="en-US" i="1" dirty="0">
                                  <a:latin typeface="Cambria Math" panose="02040503050406030204" pitchFamily="18" charset="0"/>
                                </a:rPr>
                                <m:t>：</m:t>
                              </m:r>
                              <m:r>
                                <m:rPr>
                                  <m:nor/>
                                </m:rPr>
                                <a:rPr lang="ja-JP" altLang="en-US" dirty="0"/>
                                <m:t>パラメータ群</m:t>
                              </m:r>
                            </m:e>
                          </m:eqArr>
                        </m:e>
                      </m:d>
                    </m:oMath>
                  </m:oMathPara>
                </a14:m>
                <a:endParaRPr lang="en-US" altLang="ja-JP" i="1" dirty="0">
                  <a:latin typeface="Cambria Math" panose="02040503050406030204" pitchFamily="18" charset="0"/>
                </a:endParaRPr>
              </a:p>
              <a:p>
                <a:pPr marL="457200" lvl="1" indent="0">
                  <a:buNone/>
                </a:pPr>
                <a:endParaRPr lang="en-US" altLang="ja-JP" dirty="0"/>
              </a:p>
              <a:p>
                <a:r>
                  <a:rPr lang="ja-JP" altLang="en-US"/>
                  <a:t>最尤推定、尤度比検定：ロジスティック回帰分析で使われる統計解析手法</a:t>
                </a:r>
                <a:endParaRPr lang="en-US" altLang="ja-JP" dirty="0"/>
              </a:p>
              <a:p>
                <a:pPr lvl="1"/>
                <a:endParaRPr lang="en-US" altLang="ja-JP" dirty="0"/>
              </a:p>
              <a:p>
                <a:pPr lvl="1"/>
                <a:endParaRPr lang="en-US" altLang="ja-JP" dirty="0"/>
              </a:p>
              <a:p>
                <a:pPr lvl="1"/>
                <a:endParaRPr lang="en-US" altLang="ja-JP" dirty="0"/>
              </a:p>
            </p:txBody>
          </p:sp>
        </mc:Choice>
        <mc:Fallback xmlns="">
          <p:sp>
            <p:nvSpPr>
              <p:cNvPr id="4" name="コンテンツ プレースホルダー 2">
                <a:extLst>
                  <a:ext uri="{FF2B5EF4-FFF2-40B4-BE49-F238E27FC236}">
                    <a16:creationId xmlns:a16="http://schemas.microsoft.com/office/drawing/2014/main" id="{5EF17A98-C6D9-3547-B63C-24F64789B343}"/>
                  </a:ext>
                </a:extLst>
              </p:cNvPr>
              <p:cNvSpPr>
                <a:spLocks noGrp="1" noRot="1" noChangeAspect="1" noMove="1" noResize="1" noEditPoints="1" noAdjustHandles="1" noChangeArrowheads="1" noChangeShapeType="1" noTextEdit="1"/>
              </p:cNvSpPr>
              <p:nvPr>
                <p:ph idx="1"/>
              </p:nvPr>
            </p:nvSpPr>
            <p:spPr>
              <a:xfrm>
                <a:off x="229495" y="1828800"/>
                <a:ext cx="11772452" cy="5029200"/>
              </a:xfrm>
              <a:blipFill>
                <a:blip r:embed="rId3"/>
                <a:stretch>
                  <a:fillRect l="-862" t="-2525" r="-1724" b="-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437442-B696-C041-8C00-9DEFE7E8D07C}"/>
                  </a:ext>
                </a:extLst>
              </p:cNvPr>
              <p:cNvSpPr txBox="1"/>
              <p:nvPr/>
            </p:nvSpPr>
            <p:spPr>
              <a:xfrm>
                <a:off x="1923976" y="2425711"/>
                <a:ext cx="8383491" cy="7912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𝑙𝑜𝑔</m:t>
                      </m:r>
                      <m:f>
                        <m:fPr>
                          <m:ctrlPr>
                            <a:rPr kumimoji="1" lang="el-GR" altLang="ja-JP" sz="2400" b="0" i="1" smtClean="0">
                              <a:latin typeface="Cambria Math" panose="02040503050406030204" pitchFamily="18" charset="0"/>
                            </a:rPr>
                          </m:ctrlPr>
                        </m:fPr>
                        <m:num>
                          <m:func>
                            <m:funcPr>
                              <m:ctrlPr>
                                <a:rPr lang="en-US" altLang="ja-JP" sz="2400" i="1">
                                  <a:latin typeface="Cambria Math" panose="02040503050406030204" pitchFamily="18" charset="0"/>
                                </a:rPr>
                              </m:ctrlPr>
                            </m:funcPr>
                            <m:fName>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𝑟</m:t>
                                  </m:r>
                                </m:sub>
                              </m:sSub>
                            </m:fName>
                            <m:e>
                              <m:d>
                                <m:dPr>
                                  <m:endChr m:val="|"/>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=1 </m:t>
                                  </m:r>
                                </m:e>
                              </m:d>
                            </m:e>
                          </m:func>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num>
                        <m:den>
                          <m:r>
                            <a:rPr kumimoji="1" lang="en-US" altLang="ja-JP" sz="2400" b="0" i="1" smtClean="0">
                              <a:latin typeface="Cambria Math" panose="02040503050406030204" pitchFamily="18" charset="0"/>
                            </a:rPr>
                            <m:t>1−</m:t>
                          </m:r>
                          <m:func>
                            <m:funcPr>
                              <m:ctrlPr>
                                <a:rPr lang="en-US" altLang="ja-JP" sz="2400" i="1" smtClean="0">
                                  <a:latin typeface="Cambria Math" panose="02040503050406030204" pitchFamily="18" charset="0"/>
                                </a:rPr>
                              </m:ctrlPr>
                            </m:funcPr>
                            <m:fNa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𝑟</m:t>
                                  </m:r>
                                </m:sub>
                              </m:sSub>
                            </m:fName>
                            <m:e>
                              <m:d>
                                <m:dPr>
                                  <m:endChr m:val="|"/>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=1 </m:t>
                                  </m:r>
                                </m:e>
                              </m:d>
                            </m:e>
                          </m:func>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rPr>
                                <m:t>𝑖</m:t>
                              </m:r>
                            </m:sub>
                          </m:sSub>
                          <m:r>
                            <a:rPr lang="en-US" altLang="ja-JP" sz="2400" i="1">
                              <a:latin typeface="Cambria Math" panose="02040503050406030204" pitchFamily="18" charset="0"/>
                              <a:ea typeface="Cambria Math" panose="02040503050406030204" pitchFamily="18" charset="0"/>
                            </a:rPr>
                            <m:t>)</m:t>
                          </m:r>
                        </m:den>
                      </m:f>
                      <m:r>
                        <a:rPr kumimoji="1" lang="en-US" altLang="ja-JP" sz="2400" b="0" i="1" smtClean="0">
                          <a:latin typeface="Cambria Math" panose="02040503050406030204" pitchFamily="18" charset="0"/>
                        </a:rPr>
                        <m:t>= </m:t>
                      </m:r>
                      <m:r>
                        <a:rPr lang="el-GR" altLang="ja-JP" sz="2400" i="1">
                          <a:latin typeface="Cambria Math" panose="02040503050406030204" pitchFamily="18" charset="0"/>
                          <a:ea typeface="Cambria Math" panose="02040503050406030204" pitchFamily="18" charset="0"/>
                        </a:rPr>
                        <m:t>𝛾</m:t>
                      </m:r>
                      <m:r>
                        <a:rPr kumimoji="1" lang="en-US" altLang="ja-JP" sz="2400" b="0" i="1" smtClean="0">
                          <a:latin typeface="Cambria Math" panose="02040503050406030204" pitchFamily="18" charset="0"/>
                          <a:ea typeface="Cambria Math" panose="02040503050406030204" pitchFamily="18" charset="0"/>
                        </a:rPr>
                        <m:t>+</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𝛽</m:t>
                          </m:r>
                        </m:e>
                        <m:sub>
                          <m:r>
                            <a:rPr kumimoji="1" lang="en-US" altLang="ja-JP" sz="2400" b="0" i="1" smtClean="0">
                              <a:latin typeface="Cambria Math" panose="02040503050406030204" pitchFamily="18" charset="0"/>
                              <a:ea typeface="Cambria Math" panose="02040503050406030204" pitchFamily="18" charset="0"/>
                            </a:rPr>
                            <m:t>1</m:t>
                          </m:r>
                        </m:sub>
                      </m:sSub>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𝑥</m:t>
                          </m:r>
                        </m:e>
                        <m:sub>
                          <m:r>
                            <a:rPr kumimoji="1" lang="en-US" altLang="ja-JP" sz="2400" b="0" i="1" smtClean="0">
                              <a:latin typeface="Cambria Math" panose="02040503050406030204" pitchFamily="18" charset="0"/>
                              <a:ea typeface="Cambria Math" panose="02040503050406030204" pitchFamily="18" charset="0"/>
                            </a:rPr>
                            <m:t>𝑖</m:t>
                          </m:r>
                          <m:r>
                            <a:rPr kumimoji="1" lang="en-US" altLang="ja-JP" sz="2400" b="0" i="1" smtClean="0">
                              <a:latin typeface="Cambria Math" panose="02040503050406030204" pitchFamily="18" charset="0"/>
                              <a:ea typeface="Cambria Math" panose="02040503050406030204" pitchFamily="18" charset="0"/>
                            </a:rPr>
                            <m:t>, 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b="0" i="1" smtClean="0">
                              <a:latin typeface="Cambria Math" panose="02040503050406030204" pitchFamily="18" charset="0"/>
                              <a:ea typeface="Cambria Math" panose="02040503050406030204" pitchFamily="18" charset="0"/>
                            </a:rPr>
                            <m:t>𝑝</m:t>
                          </m:r>
                        </m:sub>
                      </m:sSub>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𝑥</m:t>
                          </m:r>
                        </m:e>
                        <m:sub>
                          <m:r>
                            <a:rPr lang="en-US" altLang="ja-JP" sz="2400" b="0" i="1" smtClean="0">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 </m:t>
                          </m:r>
                          <m:r>
                            <a:rPr lang="en-US" altLang="ja-JP" sz="2400" b="0" i="1" smtClean="0">
                              <a:latin typeface="Cambria Math" panose="02040503050406030204" pitchFamily="18" charset="0"/>
                              <a:ea typeface="Cambria Math" panose="02040503050406030204" pitchFamily="18" charset="0"/>
                            </a:rPr>
                            <m:t>𝑝</m:t>
                          </m:r>
                        </m:sub>
                      </m:sSub>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E4437442-B696-C041-8C00-9DEFE7E8D07C}"/>
                  </a:ext>
                </a:extLst>
              </p:cNvPr>
              <p:cNvSpPr txBox="1">
                <a:spLocks noRot="1" noChangeAspect="1" noMove="1" noResize="1" noEditPoints="1" noAdjustHandles="1" noChangeArrowheads="1" noChangeShapeType="1" noTextEdit="1"/>
              </p:cNvSpPr>
              <p:nvPr/>
            </p:nvSpPr>
            <p:spPr>
              <a:xfrm>
                <a:off x="1923976" y="2425711"/>
                <a:ext cx="8383491" cy="791242"/>
              </a:xfrm>
              <a:prstGeom prst="rect">
                <a:avLst/>
              </a:prstGeom>
              <a:blipFill>
                <a:blip r:embed="rId4"/>
                <a:stretch>
                  <a:fillRect t="-4762" b="-174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5921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1EA4-E6B0-FA4D-9B98-6B0D5F434654}"/>
              </a:ext>
            </a:extLst>
          </p:cNvPr>
          <p:cNvSpPr>
            <a:spLocks noGrp="1"/>
          </p:cNvSpPr>
          <p:nvPr>
            <p:ph type="title"/>
          </p:nvPr>
        </p:nvSpPr>
        <p:spPr/>
        <p:txBody>
          <a:bodyPr/>
          <a:lstStyle/>
          <a:p>
            <a:r>
              <a:rPr kumimoji="1" lang="ja-JP" altLang="en-US"/>
              <a:t>コヒーレンス時間の延長</a:t>
            </a:r>
          </a:p>
        </p:txBody>
      </p:sp>
      <p:sp>
        <p:nvSpPr>
          <p:cNvPr id="3" name="コンテンツ プレースホルダー 2">
            <a:extLst>
              <a:ext uri="{FF2B5EF4-FFF2-40B4-BE49-F238E27FC236}">
                <a16:creationId xmlns:a16="http://schemas.microsoft.com/office/drawing/2014/main" id="{E9975BF2-314E-F941-BE97-1EACF6676662}"/>
              </a:ext>
            </a:extLst>
          </p:cNvPr>
          <p:cNvSpPr>
            <a:spLocks noGrp="1"/>
          </p:cNvSpPr>
          <p:nvPr>
            <p:ph idx="1"/>
          </p:nvPr>
        </p:nvSpPr>
        <p:spPr/>
        <p:txBody>
          <a:bodyPr/>
          <a:lstStyle/>
          <a:p>
            <a:r>
              <a:rPr kumimoji="1" lang="ja-JP" altLang="en-US"/>
              <a:t>デコヒーレンス</a:t>
            </a:r>
            <a:r>
              <a:rPr kumimoji="1" lang="en-US" altLang="ja-JP" dirty="0"/>
              <a:t>(</a:t>
            </a:r>
            <a:r>
              <a:rPr kumimoji="1" lang="ja-JP" altLang="en-US"/>
              <a:t>コヒーレンスを失った状態</a:t>
            </a:r>
            <a:r>
              <a:rPr kumimoji="1" lang="en-US" altLang="ja-JP" dirty="0"/>
              <a:t>)</a:t>
            </a:r>
            <a:r>
              <a:rPr kumimoji="1" lang="ja-JP" altLang="en-US"/>
              <a:t>を防ぎたい</a:t>
            </a:r>
            <a:endParaRPr kumimoji="1" lang="en-US" altLang="ja-JP" dirty="0"/>
          </a:p>
          <a:p>
            <a:r>
              <a:rPr lang="ja-JP" altLang="en-US"/>
              <a:t>原因：磁場揺らぎ、電荷揺らぎ、回路ノイズ、光子</a:t>
            </a:r>
            <a:r>
              <a:rPr lang="en-US" altLang="ja-JP" dirty="0"/>
              <a:t>etc.</a:t>
            </a:r>
            <a:endParaRPr kumimoji="1" lang="en-US" altLang="ja-JP" dirty="0"/>
          </a:p>
          <a:p>
            <a:r>
              <a:rPr lang="ja-JP" altLang="en-US"/>
              <a:t>対策：電荷雑音耐性向上、電磁場モードの閉じ込め、高周波騒音シールド</a:t>
            </a:r>
            <a:endParaRPr kumimoji="1" lang="ja-JP" altLang="en-US"/>
          </a:p>
        </p:txBody>
      </p:sp>
    </p:spTree>
    <p:extLst>
      <p:ext uri="{BB962C8B-B14F-4D97-AF65-F5344CB8AC3E}">
        <p14:creationId xmlns:p14="http://schemas.microsoft.com/office/powerpoint/2010/main" val="134931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E87F9E-CBDD-1942-B935-7D84D339B163}"/>
              </a:ext>
            </a:extLst>
          </p:cNvPr>
          <p:cNvSpPr>
            <a:spLocks noGrp="1"/>
          </p:cNvSpPr>
          <p:nvPr>
            <p:ph type="title"/>
          </p:nvPr>
        </p:nvSpPr>
        <p:spPr>
          <a:xfrm>
            <a:off x="838200" y="265112"/>
            <a:ext cx="10515600" cy="1325563"/>
          </a:xfrm>
        </p:spPr>
        <p:txBody>
          <a:bodyPr/>
          <a:lstStyle/>
          <a:p>
            <a:r>
              <a:rPr kumimoji="1" lang="en-US" altLang="ja-JP" dirty="0"/>
              <a:t>QA</a:t>
            </a:r>
            <a:r>
              <a:rPr kumimoji="1" lang="ja-JP" altLang="en-US"/>
              <a:t>計測時間</a:t>
            </a:r>
          </a:p>
        </p:txBody>
      </p:sp>
      <p:pic>
        <p:nvPicPr>
          <p:cNvPr id="4" name="図 3" descr="ダイアグラム, 概略図&#10;&#10;自動的に生成された説明">
            <a:extLst>
              <a:ext uri="{FF2B5EF4-FFF2-40B4-BE49-F238E27FC236}">
                <a16:creationId xmlns:a16="http://schemas.microsoft.com/office/drawing/2014/main" id="{787D4C76-9D14-034C-B4BC-8F87E6007760}"/>
              </a:ext>
            </a:extLst>
          </p:cNvPr>
          <p:cNvPicPr>
            <a:picLocks noChangeAspect="1"/>
          </p:cNvPicPr>
          <p:nvPr/>
        </p:nvPicPr>
        <p:blipFill>
          <a:blip r:embed="rId3"/>
          <a:stretch>
            <a:fillRect/>
          </a:stretch>
        </p:blipFill>
        <p:spPr>
          <a:xfrm>
            <a:off x="0" y="1911406"/>
            <a:ext cx="6074637" cy="3433104"/>
          </a:xfrm>
          <a:prstGeom prst="rect">
            <a:avLst/>
          </a:prstGeom>
        </p:spPr>
      </p:pic>
      <p:sp>
        <p:nvSpPr>
          <p:cNvPr id="5" name="テキスト ボックス 4">
            <a:extLst>
              <a:ext uri="{FF2B5EF4-FFF2-40B4-BE49-F238E27FC236}">
                <a16:creationId xmlns:a16="http://schemas.microsoft.com/office/drawing/2014/main" id="{67EEF6ED-182E-5D4A-B24A-073F26C7D1F8}"/>
              </a:ext>
            </a:extLst>
          </p:cNvPr>
          <p:cNvSpPr txBox="1"/>
          <p:nvPr/>
        </p:nvSpPr>
        <p:spPr>
          <a:xfrm>
            <a:off x="6353503" y="0"/>
            <a:ext cx="5838497" cy="6863417"/>
          </a:xfrm>
          <a:prstGeom prst="rect">
            <a:avLst/>
          </a:prstGeom>
          <a:noFill/>
        </p:spPr>
        <p:txBody>
          <a:bodyPr wrap="square" rtlCol="0">
            <a:spAutoFit/>
          </a:bodyPr>
          <a:lstStyle/>
          <a:p>
            <a:r>
              <a:rPr lang="en" altLang="ja-JP" sz="2200" dirty="0" err="1">
                <a:latin typeface="Arial" panose="020B0604020202020204" pitchFamily="34" charset="0"/>
                <a:cs typeface="Arial" panose="020B0604020202020204" pitchFamily="34" charset="0"/>
              </a:rPr>
              <a:t>qpu_programming_time</a:t>
            </a:r>
            <a:endParaRPr lang="en" altLang="ja-JP" sz="2200" dirty="0">
              <a:latin typeface="Arial" panose="020B0604020202020204" pitchFamily="34" charset="0"/>
              <a:cs typeface="Arial" panose="020B0604020202020204" pitchFamily="34" charset="0"/>
            </a:endParaRPr>
          </a:p>
          <a:p>
            <a:r>
              <a:rPr lang="en" altLang="ja-JP" sz="2200" dirty="0"/>
              <a:t>• h </a:t>
            </a:r>
            <a:r>
              <a:rPr lang="ja-JP" altLang="en-US" sz="2200"/>
              <a:t>と</a:t>
            </a:r>
            <a:r>
              <a:rPr lang="en" altLang="ja-JP" sz="2200" dirty="0"/>
              <a:t>J </a:t>
            </a:r>
            <a:r>
              <a:rPr lang="ja-JP" altLang="en-US" sz="2200"/>
              <a:t>の値を</a:t>
            </a:r>
            <a:r>
              <a:rPr lang="en" altLang="ja-JP" sz="2200" dirty="0"/>
              <a:t>QPU </a:t>
            </a:r>
            <a:r>
              <a:rPr lang="ja-JP" altLang="en-US" sz="2200"/>
              <a:t>上のデジタル・アナログ変換器</a:t>
            </a:r>
            <a:r>
              <a:rPr lang="en-US" altLang="ja-JP" sz="2200" dirty="0"/>
              <a:t>(</a:t>
            </a:r>
            <a:r>
              <a:rPr lang="en" altLang="ja-JP" sz="2200" dirty="0"/>
              <a:t>DAC) </a:t>
            </a:r>
            <a:r>
              <a:rPr lang="ja-JP" altLang="en-US" sz="2200"/>
              <a:t>へ伝達する。</a:t>
            </a:r>
          </a:p>
          <a:p>
            <a:r>
              <a:rPr lang="en-US" altLang="ja-JP" sz="2200" dirty="0"/>
              <a:t>• </a:t>
            </a:r>
            <a:r>
              <a:rPr lang="ja-JP" altLang="en-US" sz="2200"/>
              <a:t>電子回路が</a:t>
            </a:r>
            <a:r>
              <a:rPr lang="en" altLang="ja-JP" sz="2200" dirty="0"/>
              <a:t>DAC </a:t>
            </a:r>
            <a:r>
              <a:rPr lang="ja-JP" altLang="en-US" sz="2200"/>
              <a:t>をプログラムするための生の信号を生成し、それが冷凍機内へワ</a:t>
            </a:r>
          </a:p>
          <a:p>
            <a:r>
              <a:rPr lang="ja-JP" altLang="en-US" sz="2200"/>
              <a:t>イヤを介して送信される。</a:t>
            </a:r>
          </a:p>
          <a:p>
            <a:r>
              <a:rPr lang="en-US" altLang="ja-JP" sz="2200" dirty="0"/>
              <a:t>• </a:t>
            </a:r>
            <a:r>
              <a:rPr lang="en" altLang="ja-JP" sz="2200" dirty="0"/>
              <a:t>DAC </a:t>
            </a:r>
            <a:r>
              <a:rPr lang="ja-JP" altLang="en-US" sz="2200"/>
              <a:t>は量子ビットとカプラーに対し局所的に、静的な磁気制御信号を印加する。</a:t>
            </a:r>
          </a:p>
          <a:p>
            <a:r>
              <a:rPr lang="en-US" altLang="ja-JP" sz="2200" dirty="0"/>
              <a:t>(</a:t>
            </a:r>
            <a:r>
              <a:rPr lang="ja-JP" altLang="en-US" sz="2200"/>
              <a:t>以上をプログラミングサイクルという</a:t>
            </a:r>
            <a:r>
              <a:rPr lang="en-US" altLang="ja-JP" sz="2200" dirty="0"/>
              <a:t>)</a:t>
            </a:r>
          </a:p>
          <a:p>
            <a:r>
              <a:rPr lang="en-US" altLang="ja-JP" sz="2200" dirty="0"/>
              <a:t>• </a:t>
            </a:r>
            <a:r>
              <a:rPr lang="en" altLang="ja-JP" sz="2200" dirty="0"/>
              <a:t>QPU </a:t>
            </a:r>
            <a:r>
              <a:rPr lang="ja-JP" altLang="en-US" sz="2200"/>
              <a:t>を冷却する</a:t>
            </a:r>
            <a:r>
              <a:rPr lang="en-US" altLang="ja-JP" sz="2200" dirty="0"/>
              <a:t>(</a:t>
            </a:r>
            <a:r>
              <a:rPr lang="ja-JP" altLang="en-US" sz="2200"/>
              <a:t>通常</a:t>
            </a:r>
            <a:r>
              <a:rPr lang="en-US" altLang="ja-JP" sz="2200" dirty="0"/>
              <a:t>1</a:t>
            </a:r>
            <a:r>
              <a:rPr lang="en" altLang="ja-JP" sz="2200" dirty="0" err="1"/>
              <a:t>ms</a:t>
            </a:r>
            <a:r>
              <a:rPr lang="en" altLang="ja-JP" sz="2200" dirty="0"/>
              <a:t>)</a:t>
            </a:r>
            <a:r>
              <a:rPr lang="ja-JP" altLang="en" sz="2200"/>
              <a:t>。</a:t>
            </a:r>
          </a:p>
          <a:p>
            <a:endParaRPr lang="en-US" altLang="ja-JP" sz="2200" dirty="0"/>
          </a:p>
          <a:p>
            <a:r>
              <a:rPr lang="en" altLang="ja-JP" sz="2200" dirty="0" err="1">
                <a:latin typeface="Arial" panose="020B0604020202020204" pitchFamily="34" charset="0"/>
                <a:cs typeface="Arial" panose="020B0604020202020204" pitchFamily="34" charset="0"/>
              </a:rPr>
              <a:t>qpu_sampling_time</a:t>
            </a:r>
            <a:endParaRPr lang="en" altLang="ja-JP" sz="2200" dirty="0">
              <a:latin typeface="Arial" panose="020B0604020202020204" pitchFamily="34" charset="0"/>
              <a:cs typeface="Arial" panose="020B0604020202020204" pitchFamily="34" charset="0"/>
            </a:endParaRPr>
          </a:p>
          <a:p>
            <a:r>
              <a:rPr lang="en" altLang="ja-JP" sz="2200" dirty="0"/>
              <a:t>•</a:t>
            </a:r>
            <a:r>
              <a:rPr lang="ja-JP" altLang="en-US" sz="2200"/>
              <a:t>アニーリングを実行する。</a:t>
            </a:r>
            <a:r>
              <a:rPr lang="en-US" altLang="ja-JP" sz="2200" dirty="0"/>
              <a:t>(</a:t>
            </a:r>
            <a:r>
              <a:rPr lang="en" altLang="ja-JP" sz="2200" dirty="0" err="1">
                <a:latin typeface="Arial" panose="020B0604020202020204" pitchFamily="34" charset="0"/>
                <a:cs typeface="Arial" panose="020B0604020202020204" pitchFamily="34" charset="0"/>
              </a:rPr>
              <a:t>annealing_time</a:t>
            </a:r>
            <a:r>
              <a:rPr lang="en" altLang="ja-JP" sz="2200" dirty="0"/>
              <a:t>)</a:t>
            </a:r>
          </a:p>
          <a:p>
            <a:r>
              <a:rPr lang="en" altLang="ja-JP" sz="2200" dirty="0"/>
              <a:t>• </a:t>
            </a:r>
            <a:r>
              <a:rPr lang="ja-JP" altLang="en-US" sz="2200"/>
              <a:t>物理量子ビットのスピン状態を読み出して返す。</a:t>
            </a:r>
          </a:p>
          <a:p>
            <a:r>
              <a:rPr lang="en-US" altLang="ja-JP" sz="2200" dirty="0"/>
              <a:t>• </a:t>
            </a:r>
            <a:r>
              <a:rPr lang="en" altLang="ja-JP" sz="2200" dirty="0"/>
              <a:t>QPU </a:t>
            </a:r>
            <a:r>
              <a:rPr lang="ja-JP" altLang="en-US" sz="2200"/>
              <a:t>を冷却する。</a:t>
            </a:r>
          </a:p>
          <a:p>
            <a:r>
              <a:rPr lang="en-US" altLang="ja-JP" sz="2200" dirty="0"/>
              <a:t>• </a:t>
            </a:r>
            <a:r>
              <a:rPr lang="ja-JP" altLang="en-US" sz="2200"/>
              <a:t>これをユーザーが指定した回数</a:t>
            </a:r>
            <a:r>
              <a:rPr lang="en-US" altLang="ja-JP" sz="2200" dirty="0"/>
              <a:t>(</a:t>
            </a:r>
            <a:r>
              <a:rPr lang="en" altLang="ja-JP" sz="2200" dirty="0" err="1">
                <a:latin typeface="Arial" panose="020B0604020202020204" pitchFamily="34" charset="0"/>
                <a:cs typeface="Arial" panose="020B0604020202020204" pitchFamily="34" charset="0"/>
              </a:rPr>
              <a:t>num_reads</a:t>
            </a:r>
            <a:r>
              <a:rPr lang="en" altLang="ja-JP" sz="2200" dirty="0"/>
              <a:t>) </a:t>
            </a:r>
            <a:r>
              <a:rPr lang="ja-JP" altLang="en-US" sz="2200"/>
              <a:t>繰り返す。</a:t>
            </a:r>
            <a:endParaRPr kumimoji="1" lang="en-US" altLang="ja-JP" sz="2200" dirty="0"/>
          </a:p>
          <a:p>
            <a:endParaRPr lang="en-US" altLang="ja-JP" sz="2200" dirty="0"/>
          </a:p>
          <a:p>
            <a:r>
              <a:rPr lang="ja-JP" altLang="en-US" sz="2200"/>
              <a:t>今回は</a:t>
            </a:r>
            <a:r>
              <a:rPr lang="en" altLang="ja-JP" sz="2200" dirty="0" err="1">
                <a:latin typeface="Arial" panose="020B0604020202020204" pitchFamily="34" charset="0"/>
                <a:cs typeface="Arial" panose="020B0604020202020204" pitchFamily="34" charset="0"/>
              </a:rPr>
              <a:t>annealing_time</a:t>
            </a:r>
            <a:r>
              <a:rPr lang="en" altLang="ja-JP" sz="2200" dirty="0"/>
              <a:t>=20</a:t>
            </a:r>
            <a:r>
              <a:rPr lang="en-US" altLang="ja-JP" sz="2200" dirty="0" err="1"/>
              <a:t>μs</a:t>
            </a:r>
            <a:r>
              <a:rPr lang="ja-JP" altLang="en-US" sz="2200"/>
              <a:t>と設定</a:t>
            </a:r>
            <a:endParaRPr kumimoji="1" lang="ja-JP" altLang="en-US" sz="2200"/>
          </a:p>
        </p:txBody>
      </p:sp>
    </p:spTree>
    <p:extLst>
      <p:ext uri="{BB962C8B-B14F-4D97-AF65-F5344CB8AC3E}">
        <p14:creationId xmlns:p14="http://schemas.microsoft.com/office/powerpoint/2010/main" val="149086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D63-F209-EA42-AD81-6EF2B5E2E9F0}"/>
              </a:ext>
            </a:extLst>
          </p:cNvPr>
          <p:cNvSpPr>
            <a:spLocks noGrp="1"/>
          </p:cNvSpPr>
          <p:nvPr>
            <p:ph type="title"/>
          </p:nvPr>
        </p:nvSpPr>
        <p:spPr/>
        <p:txBody>
          <a:bodyPr/>
          <a:lstStyle/>
          <a:p>
            <a:r>
              <a:rPr kumimoji="1" lang="en-US" altLang="ja-JP" dirty="0"/>
              <a:t>SA</a:t>
            </a:r>
            <a:endParaRPr kumimoji="1" lang="ja-JP" altLang="en-US"/>
          </a:p>
        </p:txBody>
      </p:sp>
      <p:sp>
        <p:nvSpPr>
          <p:cNvPr id="3" name="コンテンツ プレースホルダー 2">
            <a:extLst>
              <a:ext uri="{FF2B5EF4-FFF2-40B4-BE49-F238E27FC236}">
                <a16:creationId xmlns:a16="http://schemas.microsoft.com/office/drawing/2014/main" id="{0E22AA6A-74B6-A043-9223-DCA4161F900A}"/>
              </a:ext>
            </a:extLst>
          </p:cNvPr>
          <p:cNvSpPr>
            <a:spLocks noGrp="1"/>
          </p:cNvSpPr>
          <p:nvPr>
            <p:ph idx="1"/>
          </p:nvPr>
        </p:nvSpPr>
        <p:spPr>
          <a:xfrm>
            <a:off x="838200" y="1678700"/>
            <a:ext cx="10515600" cy="4993891"/>
          </a:xfrm>
        </p:spPr>
        <p:txBody>
          <a:bodyPr/>
          <a:lstStyle/>
          <a:p>
            <a:r>
              <a:rPr lang="ja-JP" altLang="en-US"/>
              <a:t>金属の焼きなましを模した方法</a:t>
            </a:r>
            <a:endParaRPr kumimoji="1" lang="en-US" altLang="ja-JP" dirty="0"/>
          </a:p>
          <a:p>
            <a:r>
              <a:rPr kumimoji="1" lang="en-US" altLang="ja-JP" dirty="0"/>
              <a:t>MCMC</a:t>
            </a:r>
            <a:r>
              <a:rPr kumimoji="1" lang="ja-JP" altLang="en-US"/>
              <a:t>をアニーリングに適用させた</a:t>
            </a:r>
            <a:endParaRPr lang="en-US" altLang="ja-JP" dirty="0"/>
          </a:p>
          <a:p>
            <a:r>
              <a:rPr lang="ja-JP" altLang="en-US"/>
              <a:t>高温では状態遷移が活発に行われる</a:t>
            </a:r>
            <a:endParaRPr lang="en-US" altLang="ja-JP" dirty="0"/>
          </a:p>
          <a:p>
            <a:pPr marL="0" indent="0">
              <a:buNone/>
            </a:pPr>
            <a:r>
              <a:rPr lang="ja-JP" altLang="en-US"/>
              <a:t>　　→温度が下がるにつれて徐々に状態遷移がゆるくなる</a:t>
            </a:r>
            <a:endParaRPr lang="en-US" altLang="ja-JP" dirty="0"/>
          </a:p>
          <a:p>
            <a:r>
              <a:rPr lang="ja-JP" altLang="en-US"/>
              <a:t>データサイズが大きくなるにつれて計算時間が増える</a:t>
            </a:r>
            <a:endParaRPr lang="en-US" altLang="ja-JP" dirty="0"/>
          </a:p>
          <a:p>
            <a:pPr marL="0" indent="0">
              <a:buNone/>
            </a:pPr>
            <a:r>
              <a:rPr lang="ja-JP" altLang="en-US"/>
              <a:t>　　→高速化、並列化の研究が行われている</a:t>
            </a:r>
            <a:endParaRPr lang="en-US" altLang="ja-JP" dirty="0"/>
          </a:p>
          <a:p>
            <a:r>
              <a:rPr lang="ja-JP" altLang="en-US"/>
              <a:t>今回は、</a:t>
            </a:r>
            <a:r>
              <a:rPr lang="en-US" altLang="ja-JP" dirty="0"/>
              <a:t>D-wave SDK </a:t>
            </a:r>
            <a:r>
              <a:rPr lang="en-US" altLang="ja-JP" dirty="0" err="1"/>
              <a:t>neal</a:t>
            </a:r>
            <a:r>
              <a:rPr lang="en-US" altLang="ja-JP" dirty="0"/>
              <a:t> Simulated annealing</a:t>
            </a:r>
            <a:r>
              <a:rPr lang="ja-JP" altLang="en-US"/>
              <a:t>を利用した</a:t>
            </a:r>
            <a:endParaRPr lang="en-US" altLang="ja-JP" dirty="0"/>
          </a:p>
          <a:p>
            <a:endParaRPr kumimoji="1" lang="ja-JP" altLang="en-US"/>
          </a:p>
        </p:txBody>
      </p:sp>
    </p:spTree>
    <p:extLst>
      <p:ext uri="{BB962C8B-B14F-4D97-AF65-F5344CB8AC3E}">
        <p14:creationId xmlns:p14="http://schemas.microsoft.com/office/powerpoint/2010/main" val="384994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EBAC2-405D-D94E-A9A4-501C2970F08D}"/>
              </a:ext>
            </a:extLst>
          </p:cNvPr>
          <p:cNvSpPr>
            <a:spLocks noGrp="1"/>
          </p:cNvSpPr>
          <p:nvPr>
            <p:ph type="title"/>
          </p:nvPr>
        </p:nvSpPr>
        <p:spPr/>
        <p:txBody>
          <a:bodyPr/>
          <a:lstStyle/>
          <a:p>
            <a:pPr algn="ctr"/>
            <a:r>
              <a:rPr kumimoji="1" lang="ja-JP" altLang="en-US"/>
              <a:t>正確ロジスティック回帰分析　　（</a:t>
            </a:r>
            <a:r>
              <a:rPr lang="en-US" altLang="ja-JP" dirty="0"/>
              <a:t> Exact logistic regression </a:t>
            </a:r>
            <a:r>
              <a:rPr kumimoji="1" lang="ja-JP" altLang="en-US"/>
              <a:t>）</a:t>
            </a:r>
          </a:p>
        </p:txBody>
      </p:sp>
      <p:sp>
        <p:nvSpPr>
          <p:cNvPr id="3" name="コンテンツ プレースホルダー 2">
            <a:extLst>
              <a:ext uri="{FF2B5EF4-FFF2-40B4-BE49-F238E27FC236}">
                <a16:creationId xmlns:a16="http://schemas.microsoft.com/office/drawing/2014/main" id="{85942015-FB80-374A-9672-5F7759F3D9A5}"/>
              </a:ext>
            </a:extLst>
          </p:cNvPr>
          <p:cNvSpPr>
            <a:spLocks noGrp="1"/>
          </p:cNvSpPr>
          <p:nvPr>
            <p:ph idx="1"/>
          </p:nvPr>
        </p:nvSpPr>
        <p:spPr/>
        <p:txBody>
          <a:bodyPr/>
          <a:lstStyle/>
          <a:p>
            <a:r>
              <a:rPr kumimoji="1" lang="en-US" altLang="ja-JP" dirty="0"/>
              <a:t>70</a:t>
            </a:r>
            <a:r>
              <a:rPr kumimoji="1" lang="ja-JP" altLang="en-US"/>
              <a:t>年代に</a:t>
            </a:r>
            <a:r>
              <a:rPr kumimoji="1" lang="en-US" altLang="ja-JP" dirty="0"/>
              <a:t>Cox</a:t>
            </a:r>
            <a:r>
              <a:rPr kumimoji="1" lang="ja-JP" altLang="en-US"/>
              <a:t>が発表</a:t>
            </a:r>
            <a:endParaRPr kumimoji="1" lang="en-US" altLang="ja-JP" dirty="0"/>
          </a:p>
          <a:p>
            <a:r>
              <a:rPr lang="ja-JP" altLang="en-US"/>
              <a:t>今回全列挙において得られた</a:t>
            </a:r>
            <a:r>
              <a:rPr lang="en-US" altLang="ja-JP" dirty="0"/>
              <a:t>p</a:t>
            </a:r>
            <a:r>
              <a:rPr lang="ja-JP" altLang="en-US"/>
              <a:t>値は</a:t>
            </a:r>
            <a:r>
              <a:rPr lang="en-US" altLang="ja-JP" dirty="0"/>
              <a:t>0.04-0.4</a:t>
            </a:r>
            <a:r>
              <a:rPr lang="ja-JP" altLang="en-US"/>
              <a:t>までと広い。データによって、変動が大きい。</a:t>
            </a:r>
            <a:endParaRPr lang="en-US" altLang="ja-JP" dirty="0"/>
          </a:p>
          <a:p>
            <a:r>
              <a:rPr kumimoji="1" lang="ja-JP" altLang="en-US"/>
              <a:t>ソフトウエア（有償）はあるがいずれも大きなデータに対しては計算が難しい。</a:t>
            </a:r>
            <a:endParaRPr kumimoji="1" lang="en-US" altLang="ja-JP" dirty="0"/>
          </a:p>
          <a:p>
            <a:pPr lvl="1"/>
            <a:r>
              <a:rPr lang="ja-JP" altLang="en-US"/>
              <a:t>ソフトウエア例：</a:t>
            </a:r>
            <a:r>
              <a:rPr lang="en-US" altLang="ja-JP" dirty="0" err="1"/>
              <a:t>StatXact</a:t>
            </a:r>
            <a:r>
              <a:rPr lang="en-US" altLang="ja-JP" dirty="0"/>
              <a:t>, </a:t>
            </a:r>
            <a:r>
              <a:rPr lang="en-US" altLang="ja-JP" dirty="0" err="1"/>
              <a:t>LogXact</a:t>
            </a:r>
            <a:r>
              <a:rPr lang="en-US" altLang="ja-JP" dirty="0"/>
              <a:t> </a:t>
            </a:r>
          </a:p>
          <a:p>
            <a:pPr lvl="1"/>
            <a:endParaRPr kumimoji="1" lang="en-US" altLang="ja-JP" dirty="0"/>
          </a:p>
          <a:p>
            <a:endParaRPr kumimoji="1" lang="en-US" altLang="ja-JP" dirty="0"/>
          </a:p>
          <a:p>
            <a:endParaRPr kumimoji="1" lang="ja-JP" altLang="en-US"/>
          </a:p>
        </p:txBody>
      </p:sp>
      <p:sp>
        <p:nvSpPr>
          <p:cNvPr id="7" name="テキスト ボックス 6">
            <a:extLst>
              <a:ext uri="{FF2B5EF4-FFF2-40B4-BE49-F238E27FC236}">
                <a16:creationId xmlns:a16="http://schemas.microsoft.com/office/drawing/2014/main" id="{53C23503-5BEF-074D-BEE8-FAC13EF9A1A6}"/>
              </a:ext>
            </a:extLst>
          </p:cNvPr>
          <p:cNvSpPr txBox="1"/>
          <p:nvPr/>
        </p:nvSpPr>
        <p:spPr>
          <a:xfrm>
            <a:off x="1" y="6640251"/>
            <a:ext cx="12191999" cy="246221"/>
          </a:xfrm>
          <a:prstGeom prst="rect">
            <a:avLst/>
          </a:prstGeom>
          <a:noFill/>
        </p:spPr>
        <p:txBody>
          <a:bodyPr wrap="square" rtlCol="0">
            <a:spAutoFit/>
          </a:bodyPr>
          <a:lstStyle/>
          <a:p>
            <a:pPr algn="r"/>
            <a:r>
              <a:rPr lang="en" altLang="ja-JP" sz="1000" dirty="0"/>
              <a:t>Robert A Oster,(2002) An Examination of Statistical Software Packages for Categorical Data Analysis Using Exact </a:t>
            </a:r>
            <a:r>
              <a:rPr lang="en" altLang="ja-JP" sz="1000" dirty="0" err="1"/>
              <a:t>Methods:The</a:t>
            </a:r>
            <a:r>
              <a:rPr lang="en" altLang="ja-JP" sz="1000" dirty="0"/>
              <a:t> American Statistician, 56(3), pp. 235-246 </a:t>
            </a:r>
            <a:endParaRPr kumimoji="1" lang="ja-JP" altLang="en-US" sz="1000"/>
          </a:p>
        </p:txBody>
      </p:sp>
    </p:spTree>
    <p:extLst>
      <p:ext uri="{BB962C8B-B14F-4D97-AF65-F5344CB8AC3E}">
        <p14:creationId xmlns:p14="http://schemas.microsoft.com/office/powerpoint/2010/main" val="171704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13B830-0055-3844-9D0B-B3BF70DA0B32}"/>
              </a:ext>
            </a:extLst>
          </p:cNvPr>
          <p:cNvSpPr>
            <a:spLocks noGrp="1"/>
          </p:cNvSpPr>
          <p:nvPr>
            <p:ph type="title"/>
          </p:nvPr>
        </p:nvSpPr>
        <p:spPr>
          <a:xfrm>
            <a:off x="838200" y="310814"/>
            <a:ext cx="10515600" cy="1325563"/>
          </a:xfrm>
        </p:spPr>
        <p:txBody>
          <a:bodyPr>
            <a:normAutofit/>
          </a:bodyPr>
          <a:lstStyle/>
          <a:p>
            <a:pPr algn="ctr"/>
            <a:r>
              <a:rPr lang="ja-JP" altLang="en-US"/>
              <a:t>最尤推定・尤度比検定が対処不可能な、</a:t>
            </a:r>
            <a:br>
              <a:rPr lang="en-US" altLang="ja-JP" dirty="0"/>
            </a:br>
            <a:r>
              <a:rPr lang="ja-JP" altLang="en-US"/>
              <a:t>問題サイズやデータがある</a:t>
            </a:r>
            <a:endParaRPr kumimoji="1" lang="ja-JP" altLang="en-US"/>
          </a:p>
        </p:txBody>
      </p:sp>
      <p:sp>
        <p:nvSpPr>
          <p:cNvPr id="4" name="コンテンツ プレースホルダー 2">
            <a:extLst>
              <a:ext uri="{FF2B5EF4-FFF2-40B4-BE49-F238E27FC236}">
                <a16:creationId xmlns:a16="http://schemas.microsoft.com/office/drawing/2014/main" id="{0CC7FAD6-BBB4-924D-A943-79C65708845F}"/>
              </a:ext>
            </a:extLst>
          </p:cNvPr>
          <p:cNvSpPr txBox="1">
            <a:spLocks/>
          </p:cNvSpPr>
          <p:nvPr/>
        </p:nvSpPr>
        <p:spPr>
          <a:xfrm>
            <a:off x="0" y="6400799"/>
            <a:ext cx="12192000" cy="4572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⇒小規模、偏りのある、疎なデータを適切に解析可能な手法が必要</a:t>
            </a:r>
            <a:endParaRPr lang="en-US" altLang="ja-JP"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2600360D-1573-8048-9B8C-435BAA2A29EA}"/>
                  </a:ext>
                </a:extLst>
              </p:cNvPr>
              <p:cNvSpPr txBox="1">
                <a:spLocks/>
              </p:cNvSpPr>
              <p:nvPr/>
            </p:nvSpPr>
            <p:spPr>
              <a:xfrm>
                <a:off x="579120" y="1636378"/>
                <a:ext cx="11033760" cy="48784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u="sng"/>
                  <a:t>最尤</a:t>
                </a:r>
                <a:r>
                  <a:rPr lang="ja-JP" altLang="en-US" sz="2400"/>
                  <a:t>推定を用いたパラメータ推定</a:t>
                </a:r>
                <a:endParaRPr lang="en-US" altLang="ja-JP" sz="2400" dirty="0"/>
              </a:p>
              <a:p>
                <a:pPr marL="0" indent="0">
                  <a:buNone/>
                </a:pPr>
                <a:r>
                  <a:rPr lang="ja-JP" altLang="en-US" sz="2400"/>
                  <a:t>モデルに</a:t>
                </a:r>
                <a:r>
                  <a:rPr lang="ja-JP" altLang="en-US" sz="2400" u="sng"/>
                  <a:t>もっとも</a:t>
                </a:r>
                <a:r>
                  <a:rPr lang="ja-JP" altLang="en-US" sz="2400"/>
                  <a:t>適合するパラメータ</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𝛽</m:t>
                    </m:r>
                  </m:oMath>
                </a14:m>
                <a:r>
                  <a:rPr lang="ja-JP" altLang="en-US" sz="2400"/>
                  <a:t>群を推定したい</a:t>
                </a:r>
                <a:endParaRPr lang="en-US" altLang="ja-JP" sz="2400" dirty="0"/>
              </a:p>
              <a:p>
                <a:pPr marL="0" indent="0">
                  <a:buNone/>
                </a:pPr>
                <a:r>
                  <a:rPr lang="en-US" altLang="ja-JP" sz="2400" dirty="0"/>
                  <a:t>   </a:t>
                </a:r>
                <a:r>
                  <a:rPr lang="ja-JP" altLang="en-US" sz="2400"/>
                  <a:t>⇒</a:t>
                </a:r>
                <a:r>
                  <a:rPr lang="en-US" altLang="ja-JP" sz="2400" dirty="0"/>
                  <a:t> </a:t>
                </a:r>
                <a14:m>
                  <m:oMath xmlns:m="http://schemas.openxmlformats.org/officeDocument/2006/math">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lang="ja-JP" altLang="en-US" sz="2400" i="1">
                        <a:latin typeface="Cambria Math" panose="02040503050406030204" pitchFamily="18" charset="0"/>
                      </a:rPr>
                      <m:t>の最大値を得たい</m:t>
                    </m:r>
                  </m:oMath>
                </a14:m>
                <a:endParaRPr lang="en-US" altLang="ja-JP" sz="2400" dirty="0">
                  <a:latin typeface="+mn-ea"/>
                </a:endParaRPr>
              </a:p>
              <a:p>
                <a:pPr marL="914400" lvl="1" indent="-457200">
                  <a:lnSpc>
                    <a:spcPct val="110000"/>
                  </a:lnSpc>
                  <a:buFont typeface="+mj-lt"/>
                  <a:buAutoNum type="arabicPeriod"/>
                </a:pPr>
                <a:r>
                  <a:rPr lang="ja-JP" altLang="en-US" sz="2200"/>
                  <a:t>尤度関数</a:t>
                </a:r>
                <a14:m>
                  <m:oMath xmlns:m="http://schemas.openxmlformats.org/officeDocument/2006/math">
                    <m:r>
                      <a:rPr lang="en-US" altLang="ja-JP" sz="2200" i="1">
                        <a:latin typeface="Cambria Math" panose="02040503050406030204" pitchFamily="18" charset="0"/>
                      </a:rPr>
                      <m:t>𝐿</m:t>
                    </m:r>
                    <m:d>
                      <m:dPr>
                        <m:ctrlPr>
                          <a:rPr lang="en-US" altLang="ja-JP" sz="2200" i="1">
                            <a:latin typeface="Cambria Math" panose="02040503050406030204" pitchFamily="18" charset="0"/>
                          </a:rPr>
                        </m:ctrlPr>
                      </m:dPr>
                      <m:e>
                        <m:r>
                          <a:rPr lang="en-US" altLang="ja-JP" sz="2200" i="1">
                            <a:latin typeface="Cambria Math" panose="02040503050406030204" pitchFamily="18" charset="0"/>
                            <a:ea typeface="Cambria Math" panose="02040503050406030204" pitchFamily="18" charset="0"/>
                          </a:rPr>
                          <m:t>𝜃</m:t>
                        </m:r>
                      </m:e>
                    </m:d>
                  </m:oMath>
                </a14:m>
                <a:r>
                  <a:rPr lang="ja-JP" altLang="en-US" sz="2200"/>
                  <a:t>を定義</a:t>
                </a:r>
                <a:endParaRPr lang="en-US" altLang="ja-JP" sz="2200" dirty="0"/>
              </a:p>
              <a:p>
                <a:pPr marL="914400" lvl="1" indent="-457200">
                  <a:lnSpc>
                    <a:spcPct val="110000"/>
                  </a:lnSpc>
                  <a:buFont typeface="+mj-lt"/>
                  <a:buAutoNum type="arabicPeriod"/>
                </a:pPr>
                <a:r>
                  <a:rPr lang="ja-JP" altLang="en-US" sz="2200"/>
                  <a:t>誤差関数</a:t>
                </a:r>
                <a14:m>
                  <m:oMath xmlns:m="http://schemas.openxmlformats.org/officeDocument/2006/math">
                    <m:r>
                      <m:rPr>
                        <m:sty m:val="p"/>
                      </m:rPr>
                      <a:rPr lang="en-US" altLang="ja-JP" sz="2200" b="0" i="0" smtClean="0">
                        <a:latin typeface="Cambria Math" panose="02040503050406030204" pitchFamily="18" charset="0"/>
                      </a:rPr>
                      <m:t>E</m:t>
                    </m:r>
                    <m:d>
                      <m:dPr>
                        <m:ctrlPr>
                          <a:rPr lang="en-US" altLang="ja-JP" sz="2200" i="1">
                            <a:latin typeface="Cambria Math" panose="02040503050406030204" pitchFamily="18" charset="0"/>
                          </a:rPr>
                        </m:ctrlPr>
                      </m:dPr>
                      <m:e>
                        <m:r>
                          <a:rPr lang="en-US" altLang="ja-JP" sz="2200" i="1">
                            <a:latin typeface="Cambria Math" panose="02040503050406030204" pitchFamily="18" charset="0"/>
                            <a:ea typeface="Cambria Math" panose="02040503050406030204" pitchFamily="18" charset="0"/>
                          </a:rPr>
                          <m:t>𝜃</m:t>
                        </m:r>
                      </m:e>
                    </m:d>
                  </m:oMath>
                </a14:m>
                <a:r>
                  <a:rPr lang="ja-JP" altLang="en-US" sz="2200"/>
                  <a:t>を定義</a:t>
                </a:r>
                <a:endParaRPr lang="en-US" altLang="ja-JP" sz="2200" dirty="0"/>
              </a:p>
              <a:p>
                <a:pPr marL="914400" lvl="1" indent="-457200">
                  <a:lnSpc>
                    <a:spcPct val="110000"/>
                  </a:lnSpc>
                  <a:buFont typeface="+mj-lt"/>
                  <a:buAutoNum type="arabicPeriod"/>
                </a:pPr>
                <a:r>
                  <a:rPr lang="ja-JP" altLang="en-US" sz="2200">
                    <a:latin typeface="+mn-ea"/>
                  </a:rPr>
                  <a:t>学習係数</a:t>
                </a:r>
                <a14:m>
                  <m:oMath xmlns:m="http://schemas.openxmlformats.org/officeDocument/2006/math">
                    <m:r>
                      <m:rPr>
                        <m:sty m:val="p"/>
                      </m:rPr>
                      <a:rPr lang="el-GR" altLang="ja-JP" sz="2200" i="1" smtClean="0">
                        <a:latin typeface="Cambria Math" panose="02040503050406030204" pitchFamily="18" charset="0"/>
                        <a:ea typeface="Cambria Math" panose="02040503050406030204" pitchFamily="18" charset="0"/>
                      </a:rPr>
                      <m:t>α</m:t>
                    </m:r>
                    <m:r>
                      <a:rPr lang="ja-JP" altLang="en-US" sz="2200" i="1">
                        <a:latin typeface="Cambria Math" panose="02040503050406030204" pitchFamily="18" charset="0"/>
                      </a:rPr>
                      <m:t>も用いた</m:t>
                    </m:r>
                    <m:r>
                      <a:rPr lang="en-US" altLang="ja-JP" sz="2200" i="1">
                        <a:latin typeface="Cambria Math" panose="02040503050406030204" pitchFamily="18" charset="0"/>
                        <a:ea typeface="Cambria Math" panose="02040503050406030204" pitchFamily="18" charset="0"/>
                      </a:rPr>
                      <m:t>𝛽</m:t>
                    </m:r>
                  </m:oMath>
                </a14:m>
                <a:r>
                  <a:rPr lang="ja-JP" altLang="en-US" sz="2200"/>
                  <a:t>群の更新</a:t>
                </a:r>
                <a:r>
                  <a:rPr lang="en-US" altLang="ja-JP" sz="2200" dirty="0"/>
                  <a:t>   </a:t>
                </a:r>
                <a14:m>
                  <m:oMath xmlns:m="http://schemas.openxmlformats.org/officeDocument/2006/math">
                    <m:sSub>
                      <m:sSubPr>
                        <m:ctrlPr>
                          <a:rPr lang="en-US" altLang="ja-JP" sz="2200" i="1">
                            <a:latin typeface="Cambria Math" panose="02040503050406030204" pitchFamily="18" charset="0"/>
                            <a:ea typeface="Cambria Math" panose="02040503050406030204" pitchFamily="18" charset="0"/>
                          </a:rPr>
                        </m:ctrlPr>
                      </m:sSubPr>
                      <m:e>
                        <m:r>
                          <a:rPr lang="en-US" altLang="ja-JP" sz="2200" i="1">
                            <a:latin typeface="Cambria Math" panose="02040503050406030204" pitchFamily="18" charset="0"/>
                            <a:ea typeface="Cambria Math" panose="02040503050406030204" pitchFamily="18" charset="0"/>
                          </a:rPr>
                          <m:t>𝛽</m:t>
                        </m:r>
                      </m:e>
                      <m:sub>
                        <m:r>
                          <a:rPr lang="en-US" altLang="ja-JP" sz="2200" i="1">
                            <a:latin typeface="Cambria Math" panose="02040503050406030204" pitchFamily="18" charset="0"/>
                            <a:ea typeface="Cambria Math" panose="02040503050406030204" pitchFamily="18" charset="0"/>
                          </a:rPr>
                          <m:t>𝑡</m:t>
                        </m:r>
                        <m:r>
                          <a:rPr lang="en-US" altLang="ja-JP" sz="2200" i="1">
                            <a:latin typeface="Cambria Math" panose="02040503050406030204" pitchFamily="18" charset="0"/>
                            <a:ea typeface="Cambria Math" panose="02040503050406030204" pitchFamily="18" charset="0"/>
                          </a:rPr>
                          <m:t>+1</m:t>
                        </m:r>
                      </m:sub>
                    </m:sSub>
                    <m:r>
                      <a:rPr lang="en-US" altLang="ja-JP" sz="2200" i="1">
                        <a:latin typeface="Cambria Math" panose="02040503050406030204" pitchFamily="18" charset="0"/>
                        <a:ea typeface="Cambria Math" panose="02040503050406030204" pitchFamily="18" charset="0"/>
                      </a:rPr>
                      <m:t>=</m:t>
                    </m:r>
                    <m:sSub>
                      <m:sSubPr>
                        <m:ctrlPr>
                          <a:rPr lang="en-US" altLang="ja-JP" sz="2200" i="1">
                            <a:latin typeface="Cambria Math" panose="02040503050406030204" pitchFamily="18" charset="0"/>
                            <a:ea typeface="Cambria Math" panose="02040503050406030204" pitchFamily="18" charset="0"/>
                          </a:rPr>
                        </m:ctrlPr>
                      </m:sSubPr>
                      <m:e>
                        <m:r>
                          <a:rPr lang="en-US" altLang="ja-JP" sz="2200" i="1">
                            <a:latin typeface="Cambria Math" panose="02040503050406030204" pitchFamily="18" charset="0"/>
                            <a:ea typeface="Cambria Math" panose="02040503050406030204" pitchFamily="18" charset="0"/>
                          </a:rPr>
                          <m:t>𝛽</m:t>
                        </m:r>
                      </m:e>
                      <m:sub>
                        <m:r>
                          <a:rPr lang="en-US" altLang="ja-JP" sz="2200" i="1">
                            <a:latin typeface="Cambria Math" panose="02040503050406030204" pitchFamily="18" charset="0"/>
                            <a:ea typeface="Cambria Math" panose="02040503050406030204" pitchFamily="18" charset="0"/>
                          </a:rPr>
                          <m:t>𝑡</m:t>
                        </m:r>
                      </m:sub>
                    </m:sSub>
                    <m:r>
                      <a:rPr lang="en-US" altLang="ja-JP" sz="2200" i="1">
                        <a:latin typeface="Cambria Math" panose="02040503050406030204" pitchFamily="18" charset="0"/>
                        <a:ea typeface="Cambria Math" panose="02040503050406030204" pitchFamily="18" charset="0"/>
                      </a:rPr>
                      <m:t>+ </m:t>
                    </m:r>
                    <m:r>
                      <a:rPr lang="en-US" altLang="ja-JP" sz="2200" i="1">
                        <a:latin typeface="Cambria Math" panose="02040503050406030204" pitchFamily="18" charset="0"/>
                        <a:ea typeface="Cambria Math" panose="02040503050406030204" pitchFamily="18" charset="0"/>
                      </a:rPr>
                      <m:t>𝛼</m:t>
                    </m:r>
                    <m:r>
                      <m:rPr>
                        <m:sty m:val="p"/>
                      </m:rPr>
                      <a:rPr lang="el-GR" altLang="ja-JP" sz="2200" i="1">
                        <a:latin typeface="Cambria Math" panose="02040503050406030204" pitchFamily="18" charset="0"/>
                        <a:ea typeface="Cambria Math" panose="02040503050406030204" pitchFamily="18" charset="0"/>
                      </a:rPr>
                      <m:t>∇</m:t>
                    </m:r>
                    <m:r>
                      <m:rPr>
                        <m:sty m:val="p"/>
                      </m:rPr>
                      <a:rPr lang="en-US" altLang="ja-JP" sz="2200">
                        <a:latin typeface="Cambria Math" panose="02040503050406030204" pitchFamily="18" charset="0"/>
                      </a:rPr>
                      <m:t>E</m:t>
                    </m:r>
                    <m:d>
                      <m:dPr>
                        <m:ctrlPr>
                          <a:rPr lang="en-US" altLang="ja-JP" sz="2200" i="1">
                            <a:latin typeface="Cambria Math" panose="02040503050406030204" pitchFamily="18" charset="0"/>
                          </a:rPr>
                        </m:ctrlPr>
                      </m:dPr>
                      <m:e>
                        <m:r>
                          <a:rPr lang="en-US" altLang="ja-JP" sz="2200" i="1">
                            <a:latin typeface="Cambria Math" panose="02040503050406030204" pitchFamily="18" charset="0"/>
                            <a:ea typeface="Cambria Math" panose="02040503050406030204" pitchFamily="18" charset="0"/>
                          </a:rPr>
                          <m:t>𝜃</m:t>
                        </m:r>
                      </m:e>
                    </m:d>
                  </m:oMath>
                </a14:m>
                <a:endParaRPr lang="en-US" altLang="ja-JP" sz="2200" dirty="0"/>
              </a:p>
              <a:p>
                <a:pPr marL="0" indent="0">
                  <a:buNone/>
                </a:pPr>
                <a:endParaRPr lang="en-US" altLang="ja-JP" sz="300" dirty="0"/>
              </a:p>
              <a:p>
                <a:r>
                  <a:rPr lang="ja-JP" altLang="en-US" sz="2400"/>
                  <a:t>尤度比検定を用いた、あるパラメータの有意性検定</a:t>
                </a:r>
                <a:endParaRPr lang="en-US" altLang="ja-JP" sz="2400" dirty="0"/>
              </a:p>
              <a:p>
                <a:pPr marL="0" indent="0">
                  <a:buNone/>
                </a:pPr>
                <a:r>
                  <a:rPr lang="en-US" altLang="ja-JP" sz="2400" dirty="0"/>
                  <a:t>   </a:t>
                </a:r>
                <a:r>
                  <a:rPr lang="ja-JP" altLang="en-US" sz="2400"/>
                  <a:t>⇒</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𝐻</m:t>
                        </m:r>
                      </m:e>
                      <m:sub>
                        <m:r>
                          <a:rPr lang="en-US" altLang="ja-JP" sz="2400" b="0" i="1" smtClean="0">
                            <a:latin typeface="Cambria Math" panose="02040503050406030204" pitchFamily="18" charset="0"/>
                          </a:rPr>
                          <m:t>0</m:t>
                        </m:r>
                      </m:sub>
                    </m:sSub>
                    <m:d>
                      <m:dPr>
                        <m:ctrlPr>
                          <a:rPr lang="en-US" altLang="ja-JP" sz="2400" b="0" i="1" smtClean="0">
                            <a:latin typeface="Cambria Math" panose="02040503050406030204" pitchFamily="18" charset="0"/>
                          </a:rPr>
                        </m:ctrlPr>
                      </m:dPr>
                      <m:e>
                        <m:r>
                          <a:rPr lang="ja-JP" altLang="en-US" sz="2400" i="1">
                            <a:latin typeface="Cambria Math" panose="02040503050406030204" pitchFamily="18" charset="0"/>
                          </a:rPr>
                          <m:t>帰無仮説</m:t>
                        </m:r>
                      </m:e>
                    </m:d>
                    <m:r>
                      <a:rPr lang="ja-JP" altLang="en-US" sz="2400" i="1">
                        <a:latin typeface="Cambria Math" panose="02040503050406030204" pitchFamily="18" charset="0"/>
                      </a:rPr>
                      <m:t>のときの</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rPr>
                              <m:t>0</m:t>
                            </m:r>
                          </m:sub>
                        </m:sSub>
                      </m:e>
                    </m:d>
                    <m:r>
                      <a:rPr lang="ja-JP" altLang="en-US" sz="2400" i="1">
                        <a:latin typeface="Cambria Math" panose="02040503050406030204" pitchFamily="18" charset="0"/>
                        <a:ea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r>
                          <a:rPr lang="ja-JP" altLang="en-US" sz="2400" i="1" smtClean="0">
                            <a:latin typeface="Cambria Math" panose="02040503050406030204" pitchFamily="18" charset="0"/>
                          </a:rPr>
                          <m:t>対立</m:t>
                        </m:r>
                        <m:r>
                          <a:rPr lang="ja-JP" altLang="en-US" sz="2400" i="1">
                            <a:latin typeface="Cambria Math" panose="02040503050406030204" pitchFamily="18" charset="0"/>
                          </a:rPr>
                          <m:t>仮説</m:t>
                        </m:r>
                      </m:e>
                    </m:d>
                    <m:r>
                      <a:rPr lang="ja-JP" altLang="en-US" sz="2400" i="1">
                        <a:latin typeface="Cambria Math" panose="02040503050406030204" pitchFamily="18" charset="0"/>
                      </a:rPr>
                      <m:t>のときの</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1</m:t>
                            </m:r>
                          </m:sub>
                        </m:sSub>
                      </m:e>
                    </m:d>
                    <m:r>
                      <a:rPr lang="ja-JP" altLang="en-US" sz="2400" i="1" smtClean="0">
                        <a:latin typeface="Cambria Math" panose="02040503050406030204" pitchFamily="18" charset="0"/>
                      </a:rPr>
                      <m:t>を</m:t>
                    </m:r>
                    <m:r>
                      <a:rPr lang="ja-JP" altLang="en-US" sz="2400" i="1">
                        <a:latin typeface="Cambria Math" panose="02040503050406030204" pitchFamily="18" charset="0"/>
                      </a:rPr>
                      <m:t>比較したい</m:t>
                    </m:r>
                  </m:oMath>
                </a14:m>
                <a:endParaRPr lang="en-US" altLang="ja-JP" sz="2400" dirty="0"/>
              </a:p>
              <a:p>
                <a:pPr marL="0" indent="0">
                  <a:buNone/>
                </a:pPr>
                <a:r>
                  <a:rPr lang="en-US" altLang="ja-JP" sz="2400" dirty="0"/>
                  <a:t>   </a:t>
                </a:r>
                <a:r>
                  <a:rPr lang="ja-JP" altLang="en-US" sz="2400"/>
                  <a:t>⇒</a:t>
                </a:r>
                <a:r>
                  <a:rPr lang="en-US" altLang="ja-JP" sz="2400" dirty="0"/>
                  <a:t> </a:t>
                </a:r>
                <a14:m>
                  <m:oMath xmlns:m="http://schemas.openxmlformats.org/officeDocument/2006/math">
                    <m:r>
                      <a:rPr lang="en-US" altLang="ja-JP" sz="2400" i="1">
                        <a:latin typeface="Cambria Math" panose="02040503050406030204" pitchFamily="18" charset="0"/>
                      </a:rPr>
                      <m:t>𝑊𝑖𝑙𝑘𝑠</m:t>
                    </m:r>
                    <m:r>
                      <a:rPr lang="ja-JP" altLang="en-US" sz="2400" i="1">
                        <a:latin typeface="Cambria Math" panose="02040503050406030204" pitchFamily="18" charset="0"/>
                      </a:rPr>
                      <m:t>定理より、</m:t>
                    </m:r>
                    <m:r>
                      <a:rPr lang="en-US" altLang="ja-JP" sz="2400" i="1">
                        <a:latin typeface="Cambria Math" panose="02040503050406030204" pitchFamily="18" charset="0"/>
                      </a:rPr>
                      <m:t>2</m:t>
                    </m:r>
                    <m:r>
                      <a:rPr lang="en-US" altLang="ja-JP" sz="2400" i="1">
                        <a:latin typeface="Cambria Math" panose="02040503050406030204" pitchFamily="18" charset="0"/>
                      </a:rPr>
                      <m:t>𝑙𝑜𝑔</m:t>
                    </m:r>
                    <m:f>
                      <m:fPr>
                        <m:ctrlPr>
                          <a:rPr lang="el-GR" altLang="ja-JP" sz="2400" i="1">
                            <a:latin typeface="Cambria Math" panose="02040503050406030204" pitchFamily="18" charset="0"/>
                          </a:rPr>
                        </m:ctrlPr>
                      </m:fPr>
                      <m:num>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1</m:t>
                                </m:r>
                              </m:sub>
                            </m:sSub>
                          </m:e>
                        </m:d>
                      </m:num>
                      <m:den>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rPr>
                                  <m:t>0</m:t>
                                </m:r>
                              </m:sub>
                            </m:sSub>
                          </m:e>
                        </m:d>
                      </m:den>
                    </m:f>
                    <m:r>
                      <a:rPr lang="en-US" altLang="ja-JP" sz="2400" i="1" smtClean="0">
                        <a:latin typeface="Cambria Math" panose="02040503050406030204" pitchFamily="18" charset="0"/>
                        <a:ea typeface="Cambria Math" panose="02040503050406030204" pitchFamily="18" charset="0"/>
                      </a:rPr>
                      <m:t>≈</m:t>
                    </m:r>
                    <m:sSup>
                      <m:sSupPr>
                        <m:ctrlPr>
                          <a:rPr lang="en-US" altLang="ja-JP" sz="2400" i="1" smtClean="0">
                            <a:latin typeface="Cambria Math" panose="02040503050406030204" pitchFamily="18" charset="0"/>
                            <a:ea typeface="Cambria Math" panose="02040503050406030204" pitchFamily="18" charset="0"/>
                          </a:rPr>
                        </m:ctrlPr>
                      </m:sSupPr>
                      <m:e>
                        <m:r>
                          <a:rPr lang="en-US" altLang="ja-JP" sz="2400" i="1" smtClean="0">
                            <a:latin typeface="Cambria Math" panose="02040503050406030204" pitchFamily="18" charset="0"/>
                            <a:ea typeface="Cambria Math" panose="02040503050406030204" pitchFamily="18" charset="0"/>
                          </a:rPr>
                          <m:t>𝜒</m:t>
                        </m:r>
                      </m:e>
                      <m:sup>
                        <m:r>
                          <a:rPr lang="en-US" altLang="ja-JP" sz="2400" b="0" i="1" smtClean="0">
                            <a:latin typeface="Cambria Math" panose="02040503050406030204" pitchFamily="18" charset="0"/>
                            <a:ea typeface="Cambria Math" panose="02040503050406030204" pitchFamily="18" charset="0"/>
                          </a:rPr>
                          <m:t>2</m:t>
                        </m:r>
                      </m:sup>
                    </m:sSup>
                    <m:d>
                      <m:dPr>
                        <m:ctrlPr>
                          <a:rPr lang="en-US" altLang="ja-JP" sz="2400" b="0" i="1" smtClean="0">
                            <a:latin typeface="Cambria Math" panose="02040503050406030204" pitchFamily="18" charset="0"/>
                            <a:ea typeface="Cambria Math" panose="02040503050406030204" pitchFamily="18" charset="0"/>
                          </a:rPr>
                        </m:ctrlPr>
                      </m:dPr>
                      <m:e>
                        <m:r>
                          <a:rPr lang="ja-JP" altLang="en-US" sz="2400" i="1">
                            <a:latin typeface="Cambria Math" panose="02040503050406030204" pitchFamily="18" charset="0"/>
                          </a:rPr>
                          <m:t>自由度</m:t>
                        </m:r>
                        <m:r>
                          <a:rPr lang="en-US" altLang="ja-JP" sz="2400" b="0" i="1" smtClean="0">
                            <a:latin typeface="Cambria Math" panose="02040503050406030204" pitchFamily="18" charset="0"/>
                            <a:ea typeface="Cambria Math" panose="02040503050406030204" pitchFamily="18" charset="0"/>
                          </a:rPr>
                          <m:t>𝑁</m:t>
                        </m:r>
                        <m:r>
                          <a:rPr lang="en-US" altLang="ja-JP" sz="2400" b="0" i="1" smtClean="0">
                            <a:latin typeface="Cambria Math" panose="02040503050406030204" pitchFamily="18" charset="0"/>
                            <a:ea typeface="Cambria Math" panose="02040503050406030204" pitchFamily="18" charset="0"/>
                          </a:rPr>
                          <m:t>−1</m:t>
                        </m:r>
                      </m:e>
                    </m:d>
                    <m:r>
                      <a:rPr lang="en-US" altLang="ja-JP" sz="2400" b="0" i="1" smtClean="0">
                        <a:latin typeface="Cambria Math" panose="02040503050406030204" pitchFamily="18" charset="0"/>
                        <a:ea typeface="Cambria Math" panose="02040503050406030204" pitchFamily="18" charset="0"/>
                      </a:rPr>
                      <m:t> </m:t>
                    </m:r>
                    <m:r>
                      <a:rPr lang="en-US" altLang="ja-JP" sz="2400" b="0" i="1" smtClean="0">
                        <a:latin typeface="Cambria Math" panose="02040503050406030204" pitchFamily="18" charset="0"/>
                        <a:ea typeface="Cambria Math" panose="02040503050406030204" pitchFamily="18" charset="0"/>
                      </a:rPr>
                      <m:t>𝑖𝑓</m:t>
                    </m:r>
                    <m:r>
                      <a:rPr lang="en-US" altLang="ja-JP" sz="2400" b="0" i="1" smtClean="0">
                        <a:latin typeface="Cambria Math" panose="02040503050406030204" pitchFamily="18" charset="0"/>
                        <a:ea typeface="Cambria Math" panose="02040503050406030204" pitchFamily="18" charset="0"/>
                      </a:rPr>
                      <m:t> </m:t>
                    </m:r>
                    <m:r>
                      <a:rPr lang="en-US" altLang="ja-JP" sz="2400" b="0" i="1" smtClean="0">
                        <a:latin typeface="Cambria Math" panose="02040503050406030204" pitchFamily="18" charset="0"/>
                        <a:ea typeface="Cambria Math" panose="02040503050406030204" pitchFamily="18" charset="0"/>
                      </a:rPr>
                      <m:t>𝑛</m:t>
                    </m:r>
                    <m:r>
                      <a:rPr lang="ja-JP" altLang="en-US" sz="2400" i="1">
                        <a:latin typeface="Cambria Math" panose="02040503050406030204" pitchFamily="18" charset="0"/>
                      </a:rPr>
                      <m:t>が</m:t>
                    </m:r>
                    <m:r>
                      <a:rPr lang="ja-JP" altLang="en-US" sz="2400" i="1" smtClean="0">
                        <a:latin typeface="Cambria Math" panose="02040503050406030204" pitchFamily="18" charset="0"/>
                      </a:rPr>
                      <m:t>大きい</m:t>
                    </m:r>
                  </m:oMath>
                </a14:m>
                <a:endParaRPr lang="en-US" altLang="ja-JP" sz="2400" dirty="0">
                  <a:latin typeface="+mn-ea"/>
                </a:endParaRPr>
              </a:p>
              <a:p>
                <a:pPr marL="0" indent="0">
                  <a:buNone/>
                </a:pPr>
                <a14:m>
                  <m:oMathPara xmlns:m="http://schemas.openxmlformats.org/officeDocument/2006/math">
                    <m:oMathParaPr>
                      <m:jc m:val="centerGroup"/>
                    </m:oMathParaPr>
                    <m:oMath xmlns:m="http://schemas.openxmlformats.org/officeDocument/2006/math">
                      <m:r>
                        <a:rPr lang="en-US" altLang="ja-JP" sz="2200" b="0" i="1" smtClean="0">
                          <a:latin typeface="Cambria Math" panose="02040503050406030204" pitchFamily="18" charset="0"/>
                        </a:rPr>
                        <m:t>𝑖𝑓</m:t>
                      </m:r>
                      <m:r>
                        <a:rPr lang="en-US" altLang="ja-JP" sz="2200" b="0" i="1" smtClean="0">
                          <a:latin typeface="Cambria Math" panose="02040503050406030204" pitchFamily="18" charset="0"/>
                        </a:rPr>
                        <m:t> 2</m:t>
                      </m:r>
                      <m:r>
                        <a:rPr lang="en-US" altLang="ja-JP" sz="2200" i="1">
                          <a:latin typeface="Cambria Math" panose="02040503050406030204" pitchFamily="18" charset="0"/>
                        </a:rPr>
                        <m:t>𝑙𝑜𝑔</m:t>
                      </m:r>
                      <m:f>
                        <m:fPr>
                          <m:ctrlPr>
                            <a:rPr lang="el-GR" altLang="ja-JP" sz="2200" i="1">
                              <a:latin typeface="Cambria Math" panose="02040503050406030204" pitchFamily="18" charset="0"/>
                            </a:rPr>
                          </m:ctrlPr>
                        </m:fPr>
                        <m:num>
                          <m:r>
                            <a:rPr lang="en-US" altLang="ja-JP" sz="2200" i="1">
                              <a:latin typeface="Cambria Math" panose="02040503050406030204" pitchFamily="18" charset="0"/>
                            </a:rPr>
                            <m:t>𝐿</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ea typeface="Cambria Math" panose="02040503050406030204" pitchFamily="18" charset="0"/>
                                    </a:rPr>
                                    <m:t>𝜃</m:t>
                                  </m:r>
                                </m:e>
                                <m:sub>
                                  <m:r>
                                    <a:rPr lang="en-US" altLang="ja-JP" sz="2200" i="1">
                                      <a:latin typeface="Cambria Math" panose="02040503050406030204" pitchFamily="18" charset="0"/>
                                      <a:ea typeface="Cambria Math" panose="02040503050406030204" pitchFamily="18" charset="0"/>
                                    </a:rPr>
                                    <m:t>1</m:t>
                                  </m:r>
                                </m:sub>
                              </m:sSub>
                            </m:e>
                          </m:d>
                        </m:num>
                        <m:den>
                          <m:r>
                            <a:rPr lang="en-US" altLang="ja-JP" sz="2200" i="1">
                              <a:latin typeface="Cambria Math" panose="02040503050406030204" pitchFamily="18" charset="0"/>
                            </a:rPr>
                            <m:t>𝐿</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ea typeface="Cambria Math" panose="02040503050406030204" pitchFamily="18" charset="0"/>
                                    </a:rPr>
                                    <m:t>𝜃</m:t>
                                  </m:r>
                                </m:e>
                                <m:sub>
                                  <m:r>
                                    <a:rPr lang="en-US" altLang="ja-JP" sz="2200" i="1">
                                      <a:latin typeface="Cambria Math" panose="02040503050406030204" pitchFamily="18" charset="0"/>
                                    </a:rPr>
                                    <m:t>0</m:t>
                                  </m:r>
                                </m:sub>
                              </m:sSub>
                            </m:e>
                          </m:d>
                        </m:den>
                      </m:f>
                      <m:r>
                        <a:rPr lang="en-US" altLang="ja-JP" sz="2200" i="1" smtClean="0">
                          <a:latin typeface="Cambria Math" panose="02040503050406030204" pitchFamily="18" charset="0"/>
                          <a:ea typeface="Cambria Math" panose="02040503050406030204" pitchFamily="18" charset="0"/>
                        </a:rPr>
                        <m:t>&gt;</m:t>
                      </m:r>
                      <m:sSup>
                        <m:sSupPr>
                          <m:ctrlPr>
                            <a:rPr lang="en-US" altLang="ja-JP" sz="2200" i="1">
                              <a:latin typeface="Cambria Math" panose="02040503050406030204" pitchFamily="18" charset="0"/>
                              <a:ea typeface="Cambria Math" panose="02040503050406030204" pitchFamily="18" charset="0"/>
                            </a:rPr>
                          </m:ctrlPr>
                        </m:sSupPr>
                        <m:e>
                          <m:r>
                            <a:rPr lang="en-US" altLang="ja-JP" sz="2200" i="1">
                              <a:latin typeface="Cambria Math" panose="02040503050406030204" pitchFamily="18" charset="0"/>
                              <a:ea typeface="Cambria Math" panose="02040503050406030204" pitchFamily="18" charset="0"/>
                            </a:rPr>
                            <m:t>𝜒</m:t>
                          </m:r>
                        </m:e>
                        <m:sup>
                          <m:r>
                            <a:rPr lang="en-US" altLang="ja-JP" sz="2200" i="1">
                              <a:latin typeface="Cambria Math" panose="02040503050406030204" pitchFamily="18" charset="0"/>
                              <a:ea typeface="Cambria Math" panose="02040503050406030204" pitchFamily="18" charset="0"/>
                            </a:rPr>
                            <m:t>2</m:t>
                          </m:r>
                        </m:sup>
                      </m:sSup>
                      <m:d>
                        <m:dPr>
                          <m:ctrlPr>
                            <a:rPr lang="en-US" altLang="ja-JP" sz="2200" b="0" i="1" smtClean="0">
                              <a:latin typeface="Cambria Math" panose="02040503050406030204" pitchFamily="18" charset="0"/>
                              <a:ea typeface="Cambria Math" panose="02040503050406030204" pitchFamily="18" charset="0"/>
                            </a:rPr>
                          </m:ctrlPr>
                        </m:dPr>
                        <m:e>
                          <m:r>
                            <a:rPr lang="en-US" altLang="ja-JP" sz="2200" b="0" i="1" smtClean="0">
                              <a:latin typeface="Cambria Math" panose="02040503050406030204" pitchFamily="18" charset="0"/>
                              <a:ea typeface="Cambria Math" panose="02040503050406030204" pitchFamily="18" charset="0"/>
                            </a:rPr>
                            <m:t>𝑁</m:t>
                          </m:r>
                          <m:r>
                            <a:rPr lang="en-US" altLang="ja-JP" sz="2200" b="0" i="1" smtClean="0">
                              <a:latin typeface="Cambria Math" panose="02040503050406030204" pitchFamily="18" charset="0"/>
                              <a:ea typeface="Cambria Math" panose="02040503050406030204" pitchFamily="18" charset="0"/>
                            </a:rPr>
                            <m:t>−1</m:t>
                          </m:r>
                        </m:e>
                      </m:d>
                      <m:r>
                        <a:rPr lang="en-US" altLang="ja-JP" sz="2200" b="0" i="1" smtClean="0">
                          <a:latin typeface="Cambria Math" panose="02040503050406030204" pitchFamily="18" charset="0"/>
                          <a:ea typeface="Cambria Math" panose="02040503050406030204" pitchFamily="18" charset="0"/>
                        </a:rPr>
                        <m:t>𝑡h𝑒𝑛</m:t>
                      </m:r>
                      <m:r>
                        <a:rPr lang="en-US" altLang="ja-JP" sz="2200" b="0" i="1" smtClean="0">
                          <a:latin typeface="Cambria Math" panose="02040503050406030204" pitchFamily="18" charset="0"/>
                          <a:ea typeface="Cambria Math" panose="02040503050406030204" pitchFamily="18" charset="0"/>
                        </a:rPr>
                        <m:t> </m:t>
                      </m:r>
                      <m:r>
                        <a:rPr lang="ja-JP" altLang="en-US" sz="2200" i="1">
                          <a:latin typeface="Cambria Math" panose="02040503050406030204" pitchFamily="18" charset="0"/>
                          <a:ea typeface="Cambria Math" panose="02040503050406030204" pitchFamily="18" charset="0"/>
                        </a:rPr>
                        <m:t>帰無仮説</m:t>
                      </m:r>
                      <m:r>
                        <a:rPr lang="ja-JP" altLang="en-US" sz="2200" i="1" smtClean="0">
                          <a:latin typeface="Cambria Math" panose="02040503050406030204" pitchFamily="18" charset="0"/>
                          <a:ea typeface="Cambria Math" panose="02040503050406030204" pitchFamily="18" charset="0"/>
                        </a:rPr>
                        <m:t>棄却</m:t>
                      </m:r>
                    </m:oMath>
                  </m:oMathPara>
                </a14:m>
                <a:endParaRPr lang="en-US" altLang="ja-JP" sz="2200" dirty="0">
                  <a:latin typeface="+mn-ea"/>
                  <a:ea typeface="Cambria Math" panose="02040503050406030204" pitchFamily="18" charset="0"/>
                </a:endParaRPr>
              </a:p>
              <a:p>
                <a:pPr marL="0" indent="0">
                  <a:buNone/>
                </a:pPr>
                <a:endParaRPr lang="en-US" altLang="ja-JP" sz="2400" dirty="0">
                  <a:latin typeface="+mn-ea"/>
                </a:endParaRPr>
              </a:p>
            </p:txBody>
          </p:sp>
        </mc:Choice>
        <mc:Fallback xmlns="">
          <p:sp>
            <p:nvSpPr>
              <p:cNvPr id="5" name="コンテンツ プレースホルダー 2">
                <a:extLst>
                  <a:ext uri="{FF2B5EF4-FFF2-40B4-BE49-F238E27FC236}">
                    <a16:creationId xmlns:a16="http://schemas.microsoft.com/office/drawing/2014/main" id="{2600360D-1573-8048-9B8C-435BAA2A29EA}"/>
                  </a:ext>
                </a:extLst>
              </p:cNvPr>
              <p:cNvSpPr txBox="1">
                <a:spLocks noRot="1" noChangeAspect="1" noMove="1" noResize="1" noEditPoints="1" noAdjustHandles="1" noChangeArrowheads="1" noChangeShapeType="1" noTextEdit="1"/>
              </p:cNvSpPr>
              <p:nvPr/>
            </p:nvSpPr>
            <p:spPr>
              <a:xfrm>
                <a:off x="579120" y="1636378"/>
                <a:ext cx="11033760" cy="4878406"/>
              </a:xfrm>
              <a:prstGeom prst="rect">
                <a:avLst/>
              </a:prstGeom>
              <a:blipFill>
                <a:blip r:embed="rId3"/>
                <a:stretch>
                  <a:fillRect l="-920" t="-20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4408EB4-466B-FB4F-8DCC-3F07174DEC03}"/>
                  </a:ext>
                </a:extLst>
              </p:cNvPr>
              <p:cNvSpPr txBox="1"/>
              <p:nvPr/>
            </p:nvSpPr>
            <p:spPr>
              <a:xfrm>
                <a:off x="4193466" y="2370008"/>
                <a:ext cx="3805068" cy="951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00" b="0" i="1" smtClean="0">
                          <a:latin typeface="Cambria Math" panose="02040503050406030204" pitchFamily="18" charset="0"/>
                        </a:rPr>
                        <m:t>𝐿</m:t>
                      </m:r>
                      <m:d>
                        <m:dPr>
                          <m:ctrlPr>
                            <a:rPr kumimoji="1" lang="en-US" altLang="ja-JP" sz="2200" b="0" i="1" smtClean="0">
                              <a:latin typeface="Cambria Math" panose="02040503050406030204" pitchFamily="18" charset="0"/>
                            </a:rPr>
                          </m:ctrlPr>
                        </m:dPr>
                        <m:e>
                          <m:r>
                            <a:rPr kumimoji="1" lang="en-US" altLang="ja-JP" sz="2200" b="0" i="1" smtClean="0">
                              <a:latin typeface="Cambria Math" panose="02040503050406030204" pitchFamily="18" charset="0"/>
                              <a:ea typeface="Cambria Math" panose="02040503050406030204" pitchFamily="18" charset="0"/>
                            </a:rPr>
                            <m:t>𝜃</m:t>
                          </m:r>
                        </m:e>
                      </m:d>
                      <m:r>
                        <a:rPr kumimoji="1" lang="en-US" altLang="ja-JP" sz="2200" b="0" i="1" smtClean="0">
                          <a:latin typeface="Cambria Math" panose="02040503050406030204" pitchFamily="18" charset="0"/>
                          <a:ea typeface="Cambria Math" panose="02040503050406030204" pitchFamily="18" charset="0"/>
                        </a:rPr>
                        <m:t>= </m:t>
                      </m:r>
                      <m:nary>
                        <m:naryPr>
                          <m:chr m:val="∏"/>
                          <m:ctrlPr>
                            <a:rPr kumimoji="1" lang="en-US" altLang="ja-JP" sz="2200" b="0" i="1" smtClean="0">
                              <a:latin typeface="Cambria Math" panose="02040503050406030204" pitchFamily="18" charset="0"/>
                              <a:ea typeface="Cambria Math" panose="02040503050406030204" pitchFamily="18" charset="0"/>
                            </a:rPr>
                          </m:ctrlPr>
                        </m:naryPr>
                        <m:sub>
                          <m:r>
                            <m:rPr>
                              <m:brk m:alnAt="23"/>
                            </m:rPr>
                            <a:rPr kumimoji="1" lang="en-US" altLang="ja-JP" sz="2200" b="0" i="1" smtClean="0">
                              <a:latin typeface="Cambria Math" panose="02040503050406030204" pitchFamily="18" charset="0"/>
                              <a:ea typeface="Cambria Math" panose="02040503050406030204" pitchFamily="18" charset="0"/>
                            </a:rPr>
                            <m:t>𝑖</m:t>
                          </m:r>
                          <m:r>
                            <a:rPr kumimoji="1" lang="en-US" altLang="ja-JP" sz="2200" b="0" i="1" smtClean="0">
                              <a:latin typeface="Cambria Math" panose="02040503050406030204" pitchFamily="18" charset="0"/>
                              <a:ea typeface="Cambria Math" panose="02040503050406030204" pitchFamily="18" charset="0"/>
                            </a:rPr>
                            <m:t>=1</m:t>
                          </m:r>
                        </m:sub>
                        <m:sup>
                          <m:r>
                            <a:rPr kumimoji="1" lang="en-US" altLang="ja-JP" sz="2200" b="0" i="1" smtClean="0">
                              <a:latin typeface="Cambria Math" panose="02040503050406030204" pitchFamily="18" charset="0"/>
                              <a:ea typeface="Cambria Math" panose="02040503050406030204" pitchFamily="18" charset="0"/>
                            </a:rPr>
                            <m:t>𝑁</m:t>
                          </m:r>
                        </m:sup>
                        <m:e>
                          <m:func>
                            <m:funcPr>
                              <m:ctrlPr>
                                <a:rPr lang="en-US" altLang="ja-JP" sz="2200" i="1">
                                  <a:latin typeface="Cambria Math" panose="02040503050406030204" pitchFamily="18" charset="0"/>
                                </a:rPr>
                              </m:ctrlPr>
                            </m:funcPr>
                            <m:fName>
                              <m:r>
                                <m:rPr>
                                  <m:sty m:val="p"/>
                                </m:rPr>
                                <a:rPr lang="en-US" altLang="ja-JP" sz="2200">
                                  <a:latin typeface="Cambria Math" panose="02040503050406030204" pitchFamily="18" charset="0"/>
                                </a:rPr>
                                <m:t>Pr</m:t>
                              </m:r>
                            </m:fName>
                            <m:e>
                              <m:d>
                                <m:dPr>
                                  <m:endChr m:val="|"/>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𝑌</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=1 </m:t>
                                  </m:r>
                                </m:e>
                              </m:d>
                            </m:e>
                          </m:func>
                          <m:sSub>
                            <m:sSubPr>
                              <m:ctrlPr>
                                <a:rPr lang="en-US" altLang="ja-JP" sz="2200" i="1" smtClean="0">
                                  <a:latin typeface="Cambria Math" panose="02040503050406030204" pitchFamily="18" charset="0"/>
                                </a:rPr>
                              </m:ctrlPr>
                            </m:sSubPr>
                            <m:e>
                              <m:r>
                                <a:rPr lang="en-US" altLang="ja-JP" sz="2200" i="1" smtClean="0">
                                  <a:latin typeface="Cambria Math" panose="02040503050406030204" pitchFamily="18" charset="0"/>
                                  <a:ea typeface="Cambria Math" panose="02040503050406030204" pitchFamily="18" charset="0"/>
                                </a:rPr>
                                <m:t>𝜃</m:t>
                              </m:r>
                            </m:e>
                            <m:sub>
                              <m:r>
                                <a:rPr lang="en-US" altLang="ja-JP" sz="2200" b="0" i="1" smtClean="0">
                                  <a:latin typeface="Cambria Math" panose="02040503050406030204" pitchFamily="18" charset="0"/>
                                </a:rPr>
                                <m:t>𝑖</m:t>
                              </m:r>
                            </m:sub>
                          </m:sSub>
                          <m:r>
                            <a:rPr lang="en-US" altLang="ja-JP" sz="2200" i="1">
                              <a:latin typeface="Cambria Math" panose="02040503050406030204" pitchFamily="18" charset="0"/>
                            </a:rPr>
                            <m:t>)</m:t>
                          </m:r>
                        </m:e>
                      </m:nary>
                    </m:oMath>
                  </m:oMathPara>
                </a14:m>
                <a:endParaRPr kumimoji="1" lang="ja-JP" altLang="en-US" sz="2200"/>
              </a:p>
            </p:txBody>
          </p:sp>
        </mc:Choice>
        <mc:Fallback xmlns="">
          <p:sp>
            <p:nvSpPr>
              <p:cNvPr id="6" name="テキスト ボックス 5">
                <a:extLst>
                  <a:ext uri="{FF2B5EF4-FFF2-40B4-BE49-F238E27FC236}">
                    <a16:creationId xmlns:a16="http://schemas.microsoft.com/office/drawing/2014/main" id="{A4408EB4-466B-FB4F-8DCC-3F07174DEC03}"/>
                  </a:ext>
                </a:extLst>
              </p:cNvPr>
              <p:cNvSpPr txBox="1">
                <a:spLocks noRot="1" noChangeAspect="1" noMove="1" noResize="1" noEditPoints="1" noAdjustHandles="1" noChangeArrowheads="1" noChangeShapeType="1" noTextEdit="1"/>
              </p:cNvSpPr>
              <p:nvPr/>
            </p:nvSpPr>
            <p:spPr>
              <a:xfrm>
                <a:off x="4193466" y="2370008"/>
                <a:ext cx="3805068" cy="951927"/>
              </a:xfrm>
              <a:prstGeom prst="rect">
                <a:avLst/>
              </a:prstGeom>
              <a:blipFill>
                <a:blip r:embed="rId4"/>
                <a:stretch>
                  <a:fillRect t="-113158" b="-17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2AAF44F-8608-024F-A421-6BE7A18C2E72}"/>
                  </a:ext>
                </a:extLst>
              </p:cNvPr>
              <p:cNvSpPr txBox="1"/>
              <p:nvPr/>
            </p:nvSpPr>
            <p:spPr>
              <a:xfrm>
                <a:off x="4259315" y="3275111"/>
                <a:ext cx="5361817" cy="338554"/>
              </a:xfrm>
              <a:prstGeom prst="rect">
                <a:avLst/>
              </a:prstGeom>
              <a:noFill/>
            </p:spPr>
            <p:txBody>
              <a:bodyPr wrap="square" lIns="0" tIns="0" rIns="0" bIns="0" rtlCol="0">
                <a:spAutoFit/>
              </a:bodyPr>
              <a:lstStyle/>
              <a:p>
                <a14:m>
                  <m:oMath xmlns:m="http://schemas.openxmlformats.org/officeDocument/2006/math">
                    <m:r>
                      <m:rPr>
                        <m:sty m:val="p"/>
                      </m:rPr>
                      <a:rPr lang="en-US" altLang="ja-JP" sz="2200" smtClean="0">
                        <a:latin typeface="Cambria Math" panose="02040503050406030204" pitchFamily="18" charset="0"/>
                      </a:rPr>
                      <m:t>E</m:t>
                    </m:r>
                    <m:d>
                      <m:dPr>
                        <m:ctrlPr>
                          <a:rPr lang="en-US" altLang="ja-JP" sz="2200" i="1">
                            <a:latin typeface="Cambria Math" panose="02040503050406030204" pitchFamily="18" charset="0"/>
                          </a:rPr>
                        </m:ctrlPr>
                      </m:dPr>
                      <m:e>
                        <m:r>
                          <a:rPr lang="en-US" altLang="ja-JP" sz="2200" i="1">
                            <a:latin typeface="Cambria Math" panose="02040503050406030204" pitchFamily="18" charset="0"/>
                            <a:ea typeface="Cambria Math" panose="02040503050406030204" pitchFamily="18" charset="0"/>
                          </a:rPr>
                          <m:t>𝜃</m:t>
                        </m:r>
                      </m:e>
                    </m:d>
                    <m:r>
                      <a:rPr lang="en-US" altLang="ja-JP" sz="2200" b="0" i="1" smtClean="0">
                        <a:latin typeface="Cambria Math" panose="02040503050406030204" pitchFamily="18" charset="0"/>
                        <a:ea typeface="Cambria Math" panose="02040503050406030204" pitchFamily="18" charset="0"/>
                      </a:rPr>
                      <m:t>=−</m:t>
                    </m:r>
                    <m:r>
                      <a:rPr lang="en-US" altLang="ja-JP" sz="2200" b="0" i="1" smtClean="0">
                        <a:latin typeface="Cambria Math" panose="02040503050406030204" pitchFamily="18" charset="0"/>
                        <a:ea typeface="Cambria Math" panose="02040503050406030204" pitchFamily="18" charset="0"/>
                      </a:rPr>
                      <m:t>𝑙𝑜𝑔𝐿</m:t>
                    </m:r>
                    <m:d>
                      <m:dPr>
                        <m:ctrlPr>
                          <a:rPr kumimoji="1" lang="en-US" altLang="ja-JP" sz="2200" b="0" i="1" smtClean="0">
                            <a:latin typeface="Cambria Math" panose="02040503050406030204" pitchFamily="18" charset="0"/>
                          </a:rPr>
                        </m:ctrlPr>
                      </m:dPr>
                      <m:e>
                        <m:r>
                          <a:rPr kumimoji="1" lang="en-US" altLang="ja-JP" sz="2200" b="0" i="1" smtClean="0">
                            <a:latin typeface="Cambria Math" panose="02040503050406030204" pitchFamily="18" charset="0"/>
                            <a:ea typeface="Cambria Math" panose="02040503050406030204" pitchFamily="18" charset="0"/>
                          </a:rPr>
                          <m:t>𝜃</m:t>
                        </m:r>
                      </m:e>
                    </m:d>
                    <m:r>
                      <a:rPr kumimoji="1" lang="en-US" altLang="ja-JP" sz="2200" b="0" i="1" smtClean="0">
                        <a:latin typeface="Cambria Math" panose="02040503050406030204" pitchFamily="18" charset="0"/>
                        <a:ea typeface="Cambria Math" panose="02040503050406030204" pitchFamily="18" charset="0"/>
                      </a:rPr>
                      <m:t>=</m:t>
                    </m:r>
                    <m:nary>
                      <m:naryPr>
                        <m:chr m:val="∑"/>
                        <m:subHide m:val="on"/>
                        <m:supHide m:val="on"/>
                        <m:ctrlPr>
                          <a:rPr kumimoji="1" lang="en-US" altLang="ja-JP" sz="2200" b="0" i="1" smtClean="0">
                            <a:latin typeface="Cambria Math" panose="02040503050406030204" pitchFamily="18" charset="0"/>
                            <a:ea typeface="Cambria Math" panose="02040503050406030204" pitchFamily="18" charset="0"/>
                          </a:rPr>
                        </m:ctrlPr>
                      </m:naryPr>
                      <m:sub/>
                      <m:sup/>
                      <m:e>
                        <m:r>
                          <m:rPr>
                            <m:sty m:val="p"/>
                          </m:rPr>
                          <a:rPr kumimoji="1" lang="en-US" altLang="ja-JP" sz="2200" b="0" i="0" smtClean="0">
                            <a:latin typeface="Cambria Math" panose="02040503050406030204" pitchFamily="18" charset="0"/>
                            <a:ea typeface="Cambria Math" panose="02040503050406030204" pitchFamily="18" charset="0"/>
                          </a:rPr>
                          <m:t>log</m:t>
                        </m:r>
                        <m:r>
                          <a:rPr kumimoji="1" lang="en-US" altLang="ja-JP" sz="2200" b="0" i="1" smtClean="0">
                            <a:latin typeface="Cambria Math" panose="02040503050406030204" pitchFamily="18" charset="0"/>
                            <a:ea typeface="Cambria Math" panose="02040503050406030204" pitchFamily="18" charset="0"/>
                          </a:rPr>
                          <m:t>⁡(</m:t>
                        </m:r>
                      </m:e>
                    </m:nary>
                  </m:oMath>
                </a14:m>
                <a:r>
                  <a:rPr lang="en-US" altLang="ja-JP" sz="2200" dirty="0"/>
                  <a:t> </a:t>
                </a:r>
                <a14:m>
                  <m:oMath xmlns:m="http://schemas.openxmlformats.org/officeDocument/2006/math">
                    <m:func>
                      <m:funcPr>
                        <m:ctrlPr>
                          <a:rPr lang="en-US" altLang="ja-JP" sz="2200" i="1">
                            <a:latin typeface="Cambria Math" panose="02040503050406030204" pitchFamily="18" charset="0"/>
                          </a:rPr>
                        </m:ctrlPr>
                      </m:funcPr>
                      <m:fName>
                        <m:r>
                          <m:rPr>
                            <m:sty m:val="p"/>
                          </m:rPr>
                          <a:rPr lang="en-US" altLang="ja-JP" sz="2200">
                            <a:latin typeface="Cambria Math" panose="02040503050406030204" pitchFamily="18" charset="0"/>
                          </a:rPr>
                          <m:t>Pr</m:t>
                        </m:r>
                      </m:fName>
                      <m:e>
                        <m:d>
                          <m:dPr>
                            <m:endChr m:val="|"/>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𝑌</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=1 </m:t>
                            </m:r>
                          </m:e>
                        </m:d>
                      </m:e>
                    </m:func>
                    <m:sSub>
                      <m:sSubPr>
                        <m:ctrlPr>
                          <a:rPr lang="en-US" altLang="ja-JP" sz="2200" i="1">
                            <a:latin typeface="Cambria Math" panose="02040503050406030204" pitchFamily="18" charset="0"/>
                          </a:rPr>
                        </m:ctrlPr>
                      </m:sSubPr>
                      <m:e>
                        <m:r>
                          <a:rPr lang="en-US" altLang="ja-JP" sz="2200" i="1">
                            <a:latin typeface="Cambria Math" panose="02040503050406030204" pitchFamily="18" charset="0"/>
                            <a:ea typeface="Cambria Math" panose="02040503050406030204" pitchFamily="18" charset="0"/>
                          </a:rPr>
                          <m:t>𝜃</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oMath>
                </a14:m>
                <a:r>
                  <a:rPr kumimoji="1" lang="en-US" altLang="ja-JP" sz="2200" dirty="0"/>
                  <a:t>)</a:t>
                </a:r>
                <a:endParaRPr kumimoji="1" lang="ja-JP" altLang="en-US" sz="2200"/>
              </a:p>
            </p:txBody>
          </p:sp>
        </mc:Choice>
        <mc:Fallback xmlns="">
          <p:sp>
            <p:nvSpPr>
              <p:cNvPr id="7" name="テキスト ボックス 6">
                <a:extLst>
                  <a:ext uri="{FF2B5EF4-FFF2-40B4-BE49-F238E27FC236}">
                    <a16:creationId xmlns:a16="http://schemas.microsoft.com/office/drawing/2014/main" id="{82AAF44F-8608-024F-A421-6BE7A18C2E72}"/>
                  </a:ext>
                </a:extLst>
              </p:cNvPr>
              <p:cNvSpPr txBox="1">
                <a:spLocks noRot="1" noChangeAspect="1" noMove="1" noResize="1" noEditPoints="1" noAdjustHandles="1" noChangeArrowheads="1" noChangeShapeType="1" noTextEdit="1"/>
              </p:cNvSpPr>
              <p:nvPr/>
            </p:nvSpPr>
            <p:spPr>
              <a:xfrm>
                <a:off x="4259315" y="3275111"/>
                <a:ext cx="5361817" cy="338554"/>
              </a:xfrm>
              <a:prstGeom prst="rect">
                <a:avLst/>
              </a:prstGeom>
              <a:blipFill>
                <a:blip r:embed="rId5"/>
                <a:stretch>
                  <a:fillRect l="-1891" t="-164286" b="-242857"/>
                </a:stretch>
              </a:blipFill>
            </p:spPr>
            <p:txBody>
              <a:bodyPr/>
              <a:lstStyle/>
              <a:p>
                <a:r>
                  <a:rPr lang="ja-JP" altLang="en-US">
                    <a:noFill/>
                  </a:rPr>
                  <a:t> </a:t>
                </a:r>
              </a:p>
            </p:txBody>
          </p:sp>
        </mc:Fallback>
      </mc:AlternateContent>
      <p:sp>
        <p:nvSpPr>
          <p:cNvPr id="9" name="環状矢印 8">
            <a:extLst>
              <a:ext uri="{FF2B5EF4-FFF2-40B4-BE49-F238E27FC236}">
                <a16:creationId xmlns:a16="http://schemas.microsoft.com/office/drawing/2014/main" id="{D1332DC4-BE8B-2F4A-9AB8-5F7547EA1490}"/>
              </a:ext>
            </a:extLst>
          </p:cNvPr>
          <p:cNvSpPr/>
          <p:nvPr/>
        </p:nvSpPr>
        <p:spPr>
          <a:xfrm rot="5400000">
            <a:off x="8910389" y="2787335"/>
            <a:ext cx="1200328" cy="1314106"/>
          </a:xfrm>
          <a:prstGeom prst="circularArrow">
            <a:avLst>
              <a:gd name="adj1" fmla="val 12500"/>
              <a:gd name="adj2" fmla="val 1142319"/>
              <a:gd name="adj3" fmla="val 20457681"/>
              <a:gd name="adj4" fmla="val 11122811"/>
              <a:gd name="adj5" fmla="val 125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B67D926F-F918-0C41-B8A9-B7F2A88EDD45}"/>
              </a:ext>
            </a:extLst>
          </p:cNvPr>
          <p:cNvSpPr txBox="1"/>
          <p:nvPr/>
        </p:nvSpPr>
        <p:spPr>
          <a:xfrm>
            <a:off x="10102718" y="2933758"/>
            <a:ext cx="373380" cy="1200329"/>
          </a:xfrm>
          <a:prstGeom prst="rect">
            <a:avLst/>
          </a:prstGeom>
          <a:noFill/>
        </p:spPr>
        <p:txBody>
          <a:bodyPr wrap="square" rtlCol="0">
            <a:spAutoFit/>
          </a:bodyPr>
          <a:lstStyle/>
          <a:p>
            <a:r>
              <a:rPr kumimoji="1" lang="ja-JP" altLang="en-US" b="1">
                <a:solidFill>
                  <a:schemeClr val="accent5"/>
                </a:solidFill>
              </a:rPr>
              <a:t>繰り返す</a:t>
            </a:r>
          </a:p>
        </p:txBody>
      </p:sp>
      <p:cxnSp>
        <p:nvCxnSpPr>
          <p:cNvPr id="15" name="直線コネクタ 14">
            <a:extLst>
              <a:ext uri="{FF2B5EF4-FFF2-40B4-BE49-F238E27FC236}">
                <a16:creationId xmlns:a16="http://schemas.microsoft.com/office/drawing/2014/main" id="{79BCB43C-978B-7548-9A3D-26234FC4E8D3}"/>
              </a:ext>
            </a:extLst>
          </p:cNvPr>
          <p:cNvCxnSpPr>
            <a:cxnSpLocks/>
          </p:cNvCxnSpPr>
          <p:nvPr/>
        </p:nvCxnSpPr>
        <p:spPr>
          <a:xfrm>
            <a:off x="7860547" y="5559316"/>
            <a:ext cx="1457066"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1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FCFCB-A61A-2640-9412-C6DA136076CC}"/>
              </a:ext>
            </a:extLst>
          </p:cNvPr>
          <p:cNvSpPr>
            <a:spLocks noGrp="1"/>
          </p:cNvSpPr>
          <p:nvPr>
            <p:ph type="title"/>
          </p:nvPr>
        </p:nvSpPr>
        <p:spPr>
          <a:xfrm>
            <a:off x="688427" y="260755"/>
            <a:ext cx="10815145" cy="1325563"/>
          </a:xfrm>
        </p:spPr>
        <p:txBody>
          <a:bodyPr>
            <a:normAutofit/>
          </a:bodyPr>
          <a:lstStyle/>
          <a:p>
            <a:pPr algn="ctr"/>
            <a:r>
              <a:rPr kumimoji="1" lang="ja-JP" altLang="en-US"/>
              <a:t>正確ロジスティック回帰分析は、漸近論に基づいた統計解析が抱える問題を解決する</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5AB4807-2D23-A747-A9AE-B4CE42E00434}"/>
                  </a:ext>
                </a:extLst>
              </p:cNvPr>
              <p:cNvSpPr>
                <a:spLocks noGrp="1"/>
              </p:cNvSpPr>
              <p:nvPr>
                <p:ph idx="1"/>
              </p:nvPr>
            </p:nvSpPr>
            <p:spPr>
              <a:xfrm>
                <a:off x="235549" y="1826035"/>
                <a:ext cx="11687175" cy="4351338"/>
              </a:xfrm>
            </p:spPr>
            <p:txBody>
              <a:bodyPr/>
              <a:lstStyle/>
              <a:p>
                <a:pPr marL="914400" lvl="1" indent="-457200">
                  <a:buFont typeface="+mj-lt"/>
                  <a:buAutoNum type="arabicPeriod"/>
                </a:pPr>
                <a:r>
                  <a:rPr kumimoji="1" lang="ja-JP" altLang="en-US"/>
                  <a:t>十分統計量として以下を仮定</a:t>
                </a:r>
                <a:endParaRPr kumimoji="1" lang="en-US" altLang="ja-JP" dirty="0"/>
              </a:p>
              <a:p>
                <a:pPr marL="914400" lvl="1" indent="-457200">
                  <a:buFont typeface="+mj-lt"/>
                  <a:buAutoNum type="arabicPeriod"/>
                </a:pPr>
                <a:endParaRPr lang="en-US" altLang="ja-JP" dirty="0"/>
              </a:p>
              <a:p>
                <a:pPr marL="914400" lvl="1" indent="-457200">
                  <a:buFont typeface="+mj-lt"/>
                  <a:buAutoNum type="arabicPeriod"/>
                </a:pPr>
                <a:endParaRPr kumimoji="1" lang="en-US" altLang="ja-JP" dirty="0"/>
              </a:p>
              <a:p>
                <a:pPr marL="914400" lvl="1" indent="-457200">
                  <a:buFont typeface="+mj-lt"/>
                  <a:buAutoNum type="arabicPeriod"/>
                </a:pPr>
                <a:endParaRPr kumimoji="1" lang="en-US" altLang="ja-JP" dirty="0"/>
              </a:p>
              <a:p>
                <a:pPr marL="914400" lvl="1" indent="-457200">
                  <a:buFont typeface="+mj-lt"/>
                  <a:buAutoNum type="arabicPeriod"/>
                </a:pPr>
                <a:endParaRPr kumimoji="1" lang="en-US" altLang="ja-JP" sz="800"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𝑌</m:t>
                    </m:r>
                    <m:r>
                      <a:rPr lang="en-US" altLang="ja-JP" i="1">
                        <a:latin typeface="Cambria Math" panose="02040503050406030204" pitchFamily="18" charset="0"/>
                      </a:rPr>
                      <m:t>=</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𝑦</m:t>
                        </m:r>
                      </m:e>
                      <m:e>
                        <m:sSub>
                          <m:sSubPr>
                            <m:ctrlPr>
                              <a:rPr lang="ja-JP" altLang="ja-JP" i="1">
                                <a:latin typeface="Cambria Math" panose="02040503050406030204" pitchFamily="18" charset="0"/>
                              </a:rPr>
                            </m:ctrlPr>
                          </m:sSubPr>
                          <m:e>
                            <m:acc>
                              <m:accPr>
                                <m:chr m:val="̂"/>
                                <m:ctrlPr>
                                  <a:rPr lang="ja-JP" altLang="ja-JP" i="1">
                                    <a:latin typeface="Cambria Math" panose="02040503050406030204" pitchFamily="18" charset="0"/>
                                  </a:rPr>
                                </m:ctrlPr>
                              </m:accPr>
                              <m:e>
                                <m:r>
                                  <a:rPr lang="en-US" altLang="ja-JP" i="1">
                                    <a:latin typeface="Cambria Math" panose="02040503050406030204" pitchFamily="18" charset="0"/>
                                  </a:rPr>
                                  <m:t>𝑡</m:t>
                                </m:r>
                              </m:e>
                            </m:acc>
                          </m:e>
                          <m:sub>
                            <m:r>
                              <a:rPr lang="en-US" altLang="ja-JP" i="1">
                                <a:latin typeface="Cambria Math" panose="02040503050406030204" pitchFamily="18" charset="0"/>
                              </a:rPr>
                              <m:t>0</m:t>
                            </m:r>
                          </m:sub>
                        </m:sSub>
                        <m:r>
                          <a:rPr lang="en-US" altLang="ja-JP" i="1">
                            <a:latin typeface="Cambria Math" panose="02040503050406030204" pitchFamily="18" charset="0"/>
                            <a:ea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acc>
                              <m:accPr>
                                <m:chr m:val="̂"/>
                                <m:ctrlPr>
                                  <a:rPr lang="ja-JP" altLang="ja-JP" i="1">
                                    <a:latin typeface="Cambria Math" panose="02040503050406030204" pitchFamily="18" charset="0"/>
                                  </a:rPr>
                                </m:ctrlPr>
                              </m:accPr>
                              <m:e>
                                <m:r>
                                  <a:rPr lang="en-US" altLang="ja-JP" i="1">
                                    <a:latin typeface="Cambria Math" panose="02040503050406030204" pitchFamily="18" charset="0"/>
                                  </a:rPr>
                                  <m:t>𝑡</m:t>
                                </m:r>
                              </m:e>
                            </m:acc>
                          </m:e>
                          <m:sub>
                            <m:r>
                              <a:rPr lang="en-US" altLang="ja-JP" i="1">
                                <a:latin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𝑗</m:t>
                            </m:r>
                          </m:sub>
                        </m:sSub>
                        <m:r>
                          <a:rPr lang="en-US" altLang="ja-JP" i="1">
                            <a:latin typeface="Cambria Math" panose="02040503050406030204" pitchFamily="18" charset="0"/>
                          </a:rPr>
                          <m:t>, </m:t>
                        </m:r>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i="1">
                            <a:latin typeface="Cambria Math" panose="02040503050406030204" pitchFamily="18" charset="0"/>
                          </a:rPr>
                          <m:t>𝑘</m:t>
                        </m:r>
                      </m:e>
                    </m:d>
                  </m:oMath>
                </a14:m>
                <a:r>
                  <a:rPr lang="ja-JP" altLang="en-US"/>
                  <a:t>の全列挙</a:t>
                </a:r>
                <a:endParaRPr lang="en-US" altLang="ja-JP" dirty="0"/>
              </a:p>
              <a:p>
                <a:pPr marL="457200" lvl="1" indent="0">
                  <a:buNone/>
                </a:pPr>
                <a14:m>
                  <m:oMath xmlns:m="http://schemas.openxmlformats.org/officeDocument/2006/math">
                    <m:sSub>
                      <m:sSubPr>
                        <m:ctrlPr>
                          <a:rPr lang="ja-JP" altLang="ja-JP" i="1">
                            <a:latin typeface="Cambria Math" panose="02040503050406030204" pitchFamily="18" charset="0"/>
                          </a:rPr>
                        </m:ctrlPr>
                      </m:sSubPr>
                      <m:e>
                        <m:acc>
                          <m:accPr>
                            <m:chr m:val="̂"/>
                            <m:ctrlPr>
                              <a:rPr lang="ja-JP" altLang="ja-JP" i="1">
                                <a:latin typeface="Cambria Math" panose="02040503050406030204" pitchFamily="18" charset="0"/>
                              </a:rPr>
                            </m:ctrlPr>
                          </m:accPr>
                          <m:e>
                            <m:r>
                              <a:rPr lang="en-US" altLang="ja-JP" i="1">
                                <a:latin typeface="Cambria Math" panose="02040503050406030204" pitchFamily="18" charset="0"/>
                              </a:rPr>
                              <m:t>𝑡</m:t>
                            </m:r>
                          </m:e>
                        </m:acc>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acc>
                          <m:accPr>
                            <m:chr m:val="̂"/>
                            <m:ctrlPr>
                              <a:rPr lang="ja-JP" altLang="ja-JP" i="1">
                                <a:latin typeface="Cambria Math" panose="02040503050406030204" pitchFamily="18" charset="0"/>
                              </a:rPr>
                            </m:ctrlPr>
                          </m:accPr>
                          <m:e>
                            <m:r>
                              <a:rPr lang="en-US" altLang="ja-JP" i="1">
                                <a:latin typeface="Cambria Math" panose="02040503050406030204" pitchFamily="18" charset="0"/>
                              </a:rPr>
                              <m:t>𝑡</m:t>
                            </m:r>
                          </m:e>
                        </m:acc>
                      </m:e>
                      <m:sub>
                        <m:r>
                          <a:rPr lang="en-US" altLang="ja-JP" i="1">
                            <a:latin typeface="Cambria Math" panose="02040503050406030204" pitchFamily="18" charset="0"/>
                          </a:rPr>
                          <m:t>𝑗</m:t>
                        </m:r>
                      </m:sub>
                    </m:sSub>
                    <m:r>
                      <a:rPr lang="ja-JP" altLang="en-US" i="1">
                        <a:latin typeface="Cambria Math" panose="02040503050406030204" pitchFamily="18" charset="0"/>
                      </a:rPr>
                      <m:t>：与</m:t>
                    </m:r>
                  </m:oMath>
                </a14:m>
                <a:r>
                  <a:rPr lang="ja-JP" altLang="en-US" dirty="0"/>
                  <a:t>えられたデータセットにおける</a:t>
                </a:r>
                <a14:m>
                  <m:oMath xmlns:m="http://schemas.openxmlformats.org/officeDocument/2006/math">
                    <m:r>
                      <a:rPr lang="en-US" altLang="ja-JP" i="1" dirty="0">
                        <a:latin typeface="Cambria Math" panose="02040503050406030204" pitchFamily="18" charset="0"/>
                      </a:rPr>
                      <m:t>𝑌</m:t>
                    </m:r>
                  </m:oMath>
                </a14:m>
                <a:r>
                  <a:rPr lang="ja-JP" altLang="en-US"/>
                  <a:t>を用いた十分統計量の観測値</a:t>
                </a:r>
                <a:endParaRPr lang="en-US" altLang="ja-JP" dirty="0"/>
              </a:p>
              <a:p>
                <a:pPr marL="457200" lvl="1" indent="0">
                  <a:buNone/>
                </a:pPr>
                <a:endParaRPr lang="en-US" altLang="ja-JP" sz="800" dirty="0"/>
              </a:p>
              <a:p>
                <a:pPr marL="914400" lvl="1" indent="-457200">
                  <a:buFont typeface="+mj-lt"/>
                  <a:buAutoNum type="arabicPeriod" startAt="3"/>
                </a:pPr>
                <a:r>
                  <a:rPr lang="en-US" altLang="ja-JP" dirty="0"/>
                  <a:t> </a:t>
                </a:r>
                <a14:m>
                  <m:oMath xmlns:m="http://schemas.openxmlformats.org/officeDocument/2006/math">
                    <m:r>
                      <a:rPr lang="en-US" altLang="ja-JP" b="0" i="1" smtClean="0">
                        <a:latin typeface="Cambria Math" panose="02040503050406030204" pitchFamily="18" charset="0"/>
                      </a:rPr>
                      <m:t>𝑃</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𝑡</m:t>
                                </m:r>
                              </m:e>
                            </m:acc>
                          </m:e>
                          <m:sub>
                            <m:r>
                              <a:rPr lang="en-US" altLang="ja-JP" b="0" i="1" smtClean="0">
                                <a:latin typeface="Cambria Math" panose="02040503050406030204" pitchFamily="18" charset="0"/>
                                <a:ea typeface="Cambria Math" panose="02040503050406030204" pitchFamily="18" charset="0"/>
                              </a:rPr>
                              <m:t>𝑘</m:t>
                            </m:r>
                          </m:sub>
                        </m:sSub>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b="0" i="1" smtClean="0">
                                <a:latin typeface="Cambria Math" panose="02040503050406030204" pitchFamily="18" charset="0"/>
                              </a:rPr>
                              <m:t>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𝑡</m:t>
                                </m:r>
                              </m:e>
                            </m:acc>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b="0" i="1" smtClean="0">
                                <a:latin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𝑡</m:t>
                                </m:r>
                              </m:e>
                            </m:acc>
                          </m:e>
                          <m:sub>
                            <m:r>
                              <a:rPr lang="en-US" altLang="ja-JP" b="0" i="1" smtClean="0">
                                <a:latin typeface="Cambria Math" panose="02040503050406030204" pitchFamily="18" charset="0"/>
                                <a:ea typeface="Cambria Math" panose="02040503050406030204" pitchFamily="18" charset="0"/>
                              </a:rPr>
                              <m:t>𝑗</m:t>
                            </m:r>
                          </m:sub>
                        </m:sSub>
                      </m:e>
                    </m:d>
                    <m:r>
                      <a:rPr lang="en-US" altLang="ja-JP" b="0" i="1" smtClean="0">
                        <a:latin typeface="Cambria Math" panose="02040503050406030204" pitchFamily="18" charset="0"/>
                        <a:ea typeface="Cambria Math" panose="02040503050406030204" pitchFamily="18" charset="0"/>
                      </a:rPr>
                      <m:t>= </m:t>
                    </m:r>
                    <m:f>
                      <m:fPr>
                        <m:ctrlPr>
                          <a:rPr lang="en-US" altLang="ja-JP" b="0" i="1" smtClean="0">
                            <a:latin typeface="Cambria Math" panose="02040503050406030204" pitchFamily="18" charset="0"/>
                            <a:ea typeface="Cambria Math" panose="02040503050406030204" pitchFamily="18" charset="0"/>
                          </a:rPr>
                        </m:ctrlPr>
                      </m:fPr>
                      <m:num>
                        <m:nary>
                          <m:naryPr>
                            <m:chr m:val="∑"/>
                            <m:supHide m:val="on"/>
                            <m:ctrlPr>
                              <a:rPr lang="en-US" altLang="ja-JP" b="0" i="1" smtClean="0">
                                <a:latin typeface="Cambria Math" panose="02040503050406030204" pitchFamily="18" charset="0"/>
                                <a:ea typeface="Cambria Math" panose="02040503050406030204" pitchFamily="18" charset="0"/>
                              </a:rPr>
                            </m:ctrlPr>
                          </m:naryPr>
                          <m:sub>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r>
                                  <a:rPr lang="en-US" altLang="ja-JP" b="0" i="1" smtClean="0">
                                    <a:latin typeface="Cambria Math" panose="02040503050406030204" pitchFamily="18" charset="0"/>
                                  </a:rPr>
                                  <m:t>′</m:t>
                                </m:r>
                              </m:e>
                              <m:sub>
                                <m:r>
                                  <a:rPr lang="en-US" altLang="ja-JP" i="1">
                                    <a:latin typeface="Cambria Math" panose="02040503050406030204" pitchFamily="18" charset="0"/>
                                  </a:rPr>
                                  <m:t>𝑘</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𝑡</m:t>
                                    </m:r>
                                  </m:e>
                                </m:acc>
                              </m:e>
                              <m:sub>
                                <m:r>
                                  <a:rPr lang="en-US" altLang="ja-JP" i="1">
                                    <a:latin typeface="Cambria Math" panose="02040503050406030204" pitchFamily="18" charset="0"/>
                                    <a:ea typeface="Cambria Math" panose="02040503050406030204" pitchFamily="18" charset="0"/>
                                  </a:rPr>
                                  <m:t>𝑘</m:t>
                                </m:r>
                              </m:sub>
                            </m:sSub>
                          </m:sub>
                          <m:sup/>
                          <m:e>
                            <m:r>
                              <a:rPr lang="en-US" altLang="ja-JP" b="0" i="1" smtClean="0">
                                <a:latin typeface="Cambria Math" panose="02040503050406030204" pitchFamily="18" charset="0"/>
                                <a:ea typeface="Cambria Math" panose="02040503050406030204" pitchFamily="18" charset="0"/>
                              </a:rPr>
                              <m:t>𝑐</m:t>
                            </m:r>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𝑡</m:t>
                                </m:r>
                              </m:e>
                              <m:sub>
                                <m:r>
                                  <a:rPr lang="en-US" altLang="ja-JP" b="0" i="1" smtClean="0">
                                    <a:latin typeface="Cambria Math" panose="02040503050406030204" pitchFamily="18" charset="0"/>
                                    <a:ea typeface="Cambria Math" panose="02040503050406030204" pitchFamily="18" charset="0"/>
                                  </a:rPr>
                                  <m:t>𝑘</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𝑡</m:t>
                                    </m:r>
                                  </m:e>
                                  <m:sup>
                                    <m:r>
                                      <a:rPr lang="en-US" altLang="ja-JP" b="0" i="1" smtClean="0">
                                        <a:latin typeface="Cambria Math" panose="02040503050406030204" pitchFamily="18" charset="0"/>
                                        <a:ea typeface="Cambria Math" panose="02040503050406030204" pitchFamily="18" charset="0"/>
                                      </a:rPr>
                                      <m:t>′</m:t>
                                    </m:r>
                                  </m:sup>
                                </m:sSup>
                              </m:e>
                              <m:sub>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 </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𝑡</m:t>
                                    </m:r>
                                  </m:e>
                                </m:acc>
                              </m:e>
                              <m:sub>
                                <m:r>
                                  <a:rPr lang="en-US" altLang="ja-JP" i="1">
                                    <a:latin typeface="Cambria Math" panose="02040503050406030204" pitchFamily="18" charset="0"/>
                                    <a:ea typeface="Cambria Math" panose="02040503050406030204" pitchFamily="18" charset="0"/>
                                  </a:rPr>
                                  <m:t>𝑗</m:t>
                                </m:r>
                              </m:sub>
                            </m:sSub>
                            <m:r>
                              <a:rPr lang="en-US" altLang="ja-JP" b="0" i="1" smtClean="0">
                                <a:latin typeface="Cambria Math" panose="02040503050406030204" pitchFamily="18" charset="0"/>
                                <a:ea typeface="Cambria Math" panose="02040503050406030204" pitchFamily="18" charset="0"/>
                              </a:rPr>
                              <m:t>)</m:t>
                            </m:r>
                          </m:e>
                        </m:nary>
                      </m:num>
                      <m:den>
                        <m:nary>
                          <m:naryPr>
                            <m:chr m:val="∑"/>
                            <m:supHide m:val="on"/>
                            <m:ctrlPr>
                              <a:rPr lang="en-US" altLang="ja-JP" i="1">
                                <a:latin typeface="Cambria Math" panose="02040503050406030204" pitchFamily="18" charset="0"/>
                                <a:ea typeface="Cambria Math" panose="02040503050406030204" pitchFamily="18" charset="0"/>
                              </a:rPr>
                            </m:ctrlPr>
                          </m:naryPr>
                          <m:sub>
                            <m:r>
                              <a:rPr lang="en-US" altLang="ja-JP" b="0" i="1" smtClean="0">
                                <a:latin typeface="Cambria Math" panose="02040503050406030204" pitchFamily="18" charset="0"/>
                                <a:ea typeface="Cambria Math" panose="02040503050406030204" pitchFamily="18" charset="0"/>
                              </a:rPr>
                              <m:t>𝑢</m:t>
                            </m:r>
                          </m:sub>
                          <m:sup/>
                          <m:e>
                            <m:r>
                              <a:rPr lang="en-US" altLang="ja-JP" i="1">
                                <a:latin typeface="Cambria Math" panose="02040503050406030204" pitchFamily="18" charset="0"/>
                                <a:ea typeface="Cambria Math" panose="02040503050406030204" pitchFamily="18" charset="0"/>
                              </a:rPr>
                              <m:t>𝑐</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𝑡</m:t>
                                </m:r>
                              </m:e>
                              <m:sub>
                                <m:r>
                                  <a:rPr lang="en-US" altLang="ja-JP" i="1">
                                    <a:latin typeface="Cambria Math" panose="02040503050406030204" pitchFamily="18" charset="0"/>
                                    <a:ea typeface="Cambria Math" panose="02040503050406030204" pitchFamily="18" charset="0"/>
                                  </a:rPr>
                                  <m:t>𝑘</m:t>
                                </m:r>
                              </m:sub>
                            </m:sSub>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𝑢</m:t>
                            </m:r>
                            <m:r>
                              <a:rPr lang="en-US" altLang="ja-JP" b="0" i="1" smtClean="0">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𝑡</m:t>
                                    </m:r>
                                  </m:e>
                                </m:acc>
                              </m:e>
                              <m:sub>
                                <m:r>
                                  <a:rPr lang="en-US" altLang="ja-JP" i="1">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nary>
                      </m:den>
                    </m:f>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𝑗</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0" smtClean="0">
                        <a:latin typeface="Cambria Math" panose="02040503050406030204" pitchFamily="18" charset="0"/>
                        <a:ea typeface="Cambria Math" panose="02040503050406030204" pitchFamily="18" charset="0"/>
                      </a:rPr>
                      <m:t>,   </m:t>
                    </m:r>
                    <m:r>
                      <m:rPr>
                        <m:sty m:val="p"/>
                      </m:rPr>
                      <a:rPr lang="en-US" altLang="ja-JP" b="0" i="0" smtClean="0">
                        <a:latin typeface="Cambria Math" panose="02040503050406030204" pitchFamily="18" charset="0"/>
                        <a:ea typeface="Cambria Math" panose="02040503050406030204" pitchFamily="18" charset="0"/>
                      </a:rPr>
                      <m:t>c</m:t>
                    </m:r>
                    <m:r>
                      <a:rPr lang="en-US" altLang="ja-JP" b="0" i="0"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カウント</m:t>
                    </m:r>
                    <m:r>
                      <a:rPr lang="ja-JP" altLang="en-US" i="1" smtClean="0">
                        <a:latin typeface="Cambria Math" panose="02040503050406030204" pitchFamily="18" charset="0"/>
                      </a:rPr>
                      <m:t>関数</m:t>
                    </m:r>
                  </m:oMath>
                </a14:m>
                <a:endParaRPr kumimoji="1" lang="en-US" altLang="ja-JP" dirty="0">
                  <a:latin typeface="+mn-ea"/>
                </a:endParaRPr>
              </a:p>
              <a:p>
                <a:pPr lvl="1"/>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25AB4807-2D23-A747-A9AE-B4CE42E00434}"/>
                  </a:ext>
                </a:extLst>
              </p:cNvPr>
              <p:cNvSpPr>
                <a:spLocks noGrp="1" noRot="1" noChangeAspect="1" noMove="1" noResize="1" noEditPoints="1" noAdjustHandles="1" noChangeArrowheads="1" noChangeShapeType="1" noTextEdit="1"/>
              </p:cNvSpPr>
              <p:nvPr>
                <p:ph idx="1"/>
              </p:nvPr>
            </p:nvSpPr>
            <p:spPr>
              <a:xfrm>
                <a:off x="235549" y="1826035"/>
                <a:ext cx="11687175" cy="4351338"/>
              </a:xfrm>
              <a:blipFill>
                <a:blip r:embed="rId3"/>
                <a:stretch>
                  <a:fillRect t="-2915" r="-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1D5592-DACD-BE4B-A293-A4F7830B8528}"/>
                  </a:ext>
                </a:extLst>
              </p:cNvPr>
              <p:cNvSpPr txBox="1"/>
              <p:nvPr/>
            </p:nvSpPr>
            <p:spPr>
              <a:xfrm>
                <a:off x="1297837" y="2214944"/>
                <a:ext cx="465742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𝑡</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nary>
                        <m:naryPr>
                          <m:chr m:val="∑"/>
                          <m:limLoc m:val="undOvr"/>
                          <m:ctrlPr>
                            <a:rPr lang="ja-JP" altLang="ja-JP" sz="2400" i="1">
                              <a:latin typeface="Cambria Math" panose="02040503050406030204" pitchFamily="18" charset="0"/>
                            </a:rPr>
                          </m:ctrlPr>
                        </m:naryPr>
                        <m:sub>
                          <m:r>
                            <a:rPr lang="en-US" altLang="ja-JP" sz="2400" i="1">
                              <a:latin typeface="Cambria Math" panose="02040503050406030204" pitchFamily="18" charset="0"/>
                            </a:rPr>
                            <m:t>𝑖</m:t>
                          </m:r>
                          <m:r>
                            <a:rPr lang="en-US" altLang="ja-JP" sz="2400" i="1">
                              <a:latin typeface="Cambria Math" panose="02040503050406030204" pitchFamily="18" charset="0"/>
                            </a:rPr>
                            <m:t>=1</m:t>
                          </m:r>
                        </m:sub>
                        <m:sup>
                          <m:r>
                            <a:rPr lang="en-US" altLang="ja-JP" sz="2400" i="1">
                              <a:latin typeface="Cambria Math" panose="02040503050406030204" pitchFamily="18" charset="0"/>
                            </a:rPr>
                            <m:t>𝑛</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e>
                      </m:nary>
                      <m:r>
                        <a:rPr lang="ja-JP" altLang="ja-JP" sz="2400" i="1">
                          <a:latin typeface="Cambria Math" panose="02040503050406030204" pitchFamily="18" charset="0"/>
                        </a:rPr>
                        <m:t>　</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𝑡</m:t>
                          </m:r>
                        </m:e>
                        <m:sub>
                          <m:r>
                            <a:rPr lang="en-US" altLang="ja-JP" sz="2400" i="1">
                              <a:latin typeface="Cambria Math" panose="02040503050406030204" pitchFamily="18" charset="0"/>
                            </a:rPr>
                            <m:t>𝑗</m:t>
                          </m:r>
                        </m:sub>
                      </m:sSub>
                      <m:r>
                        <a:rPr lang="en-US" altLang="ja-JP" sz="2400" i="1">
                          <a:latin typeface="Cambria Math" panose="02040503050406030204" pitchFamily="18" charset="0"/>
                        </a:rPr>
                        <m:t>=</m:t>
                      </m:r>
                      <m:nary>
                        <m:naryPr>
                          <m:chr m:val="∑"/>
                          <m:limLoc m:val="undOvr"/>
                          <m:ctrlPr>
                            <a:rPr lang="ja-JP" altLang="ja-JP" sz="2400" i="1">
                              <a:latin typeface="Cambria Math" panose="02040503050406030204" pitchFamily="18" charset="0"/>
                            </a:rPr>
                          </m:ctrlPr>
                        </m:naryPr>
                        <m:sub>
                          <m:r>
                            <a:rPr lang="en-US" altLang="ja-JP" sz="2400" i="1">
                              <a:latin typeface="Cambria Math" panose="02040503050406030204" pitchFamily="18" charset="0"/>
                            </a:rPr>
                            <m:t>𝑖</m:t>
                          </m:r>
                          <m:r>
                            <a:rPr lang="en-US" altLang="ja-JP" sz="2400" i="1">
                              <a:latin typeface="Cambria Math" panose="02040503050406030204" pitchFamily="18" charset="0"/>
                            </a:rPr>
                            <m:t>=1</m:t>
                          </m:r>
                        </m:sub>
                        <m:sup>
                          <m:r>
                            <a:rPr lang="en-US" altLang="ja-JP" sz="2400" i="1">
                              <a:latin typeface="Cambria Math" panose="02040503050406030204" pitchFamily="18" charset="0"/>
                            </a:rPr>
                            <m:t>𝑛</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𝑗𝑖</m:t>
                              </m:r>
                            </m:sub>
                          </m:sSub>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     </m:t>
                          </m:r>
                        </m:e>
                      </m:nary>
                    </m:oMath>
                  </m:oMathPara>
                </a14:m>
                <a:endParaRPr kumimoji="1" lang="ja-JP" altLang="en-US" sz="2400"/>
              </a:p>
            </p:txBody>
          </p:sp>
        </mc:Choice>
        <mc:Fallback xmlns="">
          <p:sp>
            <p:nvSpPr>
              <p:cNvPr id="4" name="テキスト ボックス 3">
                <a:extLst>
                  <a:ext uri="{FF2B5EF4-FFF2-40B4-BE49-F238E27FC236}">
                    <a16:creationId xmlns:a16="http://schemas.microsoft.com/office/drawing/2014/main" id="{BC1D5592-DACD-BE4B-A293-A4F7830B8528}"/>
                  </a:ext>
                </a:extLst>
              </p:cNvPr>
              <p:cNvSpPr txBox="1">
                <a:spLocks noRot="1" noChangeAspect="1" noMove="1" noResize="1" noEditPoints="1" noAdjustHandles="1" noChangeArrowheads="1" noChangeShapeType="1" noTextEdit="1"/>
              </p:cNvSpPr>
              <p:nvPr/>
            </p:nvSpPr>
            <p:spPr>
              <a:xfrm>
                <a:off x="1297837" y="2214944"/>
                <a:ext cx="4657429" cy="1100558"/>
              </a:xfrm>
              <a:prstGeom prst="rect">
                <a:avLst/>
              </a:prstGeom>
              <a:blipFill>
                <a:blip r:embed="rId4"/>
                <a:stretch>
                  <a:fillRect l="-1090" t="-106818" b="-161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1F3299EA-6B1F-B445-B161-FEEA32C6BC00}"/>
                  </a:ext>
                </a:extLst>
              </p:cNvPr>
              <p:cNvSpPr/>
              <p:nvPr/>
            </p:nvSpPr>
            <p:spPr>
              <a:xfrm>
                <a:off x="10395278" y="1665036"/>
                <a:ext cx="1454757"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𝑗𝑖</m:t>
                          </m:r>
                        </m:sub>
                      </m:sSub>
                      <m:r>
                        <a:rPr lang="en-US" altLang="ja-JP" sz="2000" i="1" smtClean="0">
                          <a:latin typeface="Cambria Math" panose="02040503050406030204" pitchFamily="18" charset="0"/>
                          <a:ea typeface="Cambria Math" panose="02040503050406030204" pitchFamily="18" charset="0"/>
                        </a:rPr>
                        <m:t>=</m:t>
                      </m:r>
                      <m:d>
                        <m:dPr>
                          <m:begChr m:val="{"/>
                          <m:endChr m:val="}"/>
                          <m:ctrlPr>
                            <a:rPr lang="en-US" altLang="ja-JP" sz="2000" i="1" smtClean="0">
                              <a:latin typeface="Cambria Math" panose="02040503050406030204" pitchFamily="18" charset="0"/>
                              <a:ea typeface="Cambria Math" panose="02040503050406030204" pitchFamily="18" charset="0"/>
                            </a:rPr>
                          </m:ctrlPr>
                        </m:dPr>
                        <m:e>
                          <m:r>
                            <a:rPr lang="en-US" altLang="ja-JP" sz="2000" b="0" i="1" smtClean="0">
                              <a:latin typeface="Cambria Math" panose="02040503050406030204" pitchFamily="18" charset="0"/>
                              <a:ea typeface="Cambria Math" panose="02040503050406030204" pitchFamily="18" charset="0"/>
                            </a:rPr>
                            <m:t>0, 1</m:t>
                          </m:r>
                        </m:e>
                      </m:d>
                    </m:oMath>
                  </m:oMathPara>
                </a14:m>
                <a:endParaRPr lang="ja-JP" altLang="en-US" sz="2400"/>
              </a:p>
            </p:txBody>
          </p:sp>
        </mc:Choice>
        <mc:Fallback xmlns="">
          <p:sp>
            <p:nvSpPr>
              <p:cNvPr id="19" name="正方形/長方形 18">
                <a:extLst>
                  <a:ext uri="{FF2B5EF4-FFF2-40B4-BE49-F238E27FC236}">
                    <a16:creationId xmlns:a16="http://schemas.microsoft.com/office/drawing/2014/main" id="{1F3299EA-6B1F-B445-B161-FEEA32C6BC00}"/>
                  </a:ext>
                </a:extLst>
              </p:cNvPr>
              <p:cNvSpPr>
                <a:spLocks noRot="1" noChangeAspect="1" noMove="1" noResize="1" noEditPoints="1" noAdjustHandles="1" noChangeArrowheads="1" noChangeShapeType="1" noTextEdit="1"/>
              </p:cNvSpPr>
              <p:nvPr/>
            </p:nvSpPr>
            <p:spPr>
              <a:xfrm>
                <a:off x="10395278" y="1665036"/>
                <a:ext cx="1454757" cy="424796"/>
              </a:xfrm>
              <a:prstGeom prst="rect">
                <a:avLst/>
              </a:prstGeom>
              <a:blipFill>
                <a:blip r:embed="rId5"/>
                <a:stretch>
                  <a:fillRect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BCBE4C2B-5A05-A947-9567-41FEE36C123A}"/>
                  </a:ext>
                </a:extLst>
              </p:cNvPr>
              <p:cNvSpPr/>
              <p:nvPr/>
            </p:nvSpPr>
            <p:spPr>
              <a:xfrm>
                <a:off x="10503675" y="2153293"/>
                <a:ext cx="1320939" cy="4001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oMath>
                </a14:m>
                <a:r>
                  <a:rPr lang="en-US" altLang="ja-JP" sz="2000" dirty="0">
                    <a:ea typeface="Cambria Math" panose="02040503050406030204" pitchFamily="18" charset="0"/>
                  </a:rPr>
                  <a:t> </a:t>
                </a:r>
                <a14:m>
                  <m:oMath xmlns:m="http://schemas.openxmlformats.org/officeDocument/2006/math">
                    <m:r>
                      <a:rPr lang="en-US" altLang="ja-JP" sz="2000" i="1" smtClean="0">
                        <a:latin typeface="Cambria Math" panose="02040503050406030204" pitchFamily="18" charset="0"/>
                        <a:ea typeface="Cambria Math" panose="02040503050406030204" pitchFamily="18" charset="0"/>
                      </a:rPr>
                      <m:t>=</m:t>
                    </m:r>
                    <m:d>
                      <m:dPr>
                        <m:begChr m:val="{"/>
                        <m:endChr m:val="}"/>
                        <m:ctrlPr>
                          <a:rPr lang="en-US" altLang="ja-JP" sz="2000" i="1">
                            <a:latin typeface="Cambria Math" panose="02040503050406030204" pitchFamily="18" charset="0"/>
                            <a:ea typeface="Cambria Math" panose="02040503050406030204" pitchFamily="18" charset="0"/>
                          </a:rPr>
                        </m:ctrlPr>
                      </m:dPr>
                      <m:e>
                        <m:r>
                          <a:rPr lang="en-US" altLang="ja-JP" sz="2000" i="1">
                            <a:latin typeface="Cambria Math" panose="02040503050406030204" pitchFamily="18" charset="0"/>
                            <a:ea typeface="Cambria Math" panose="02040503050406030204" pitchFamily="18" charset="0"/>
                          </a:rPr>
                          <m:t>0, 1</m:t>
                        </m:r>
                      </m:e>
                    </m:d>
                  </m:oMath>
                </a14:m>
                <a:endParaRPr lang="ja-JP" altLang="en-US" sz="2000"/>
              </a:p>
            </p:txBody>
          </p:sp>
        </mc:Choice>
        <mc:Fallback xmlns="">
          <p:sp>
            <p:nvSpPr>
              <p:cNvPr id="20" name="正方形/長方形 19">
                <a:extLst>
                  <a:ext uri="{FF2B5EF4-FFF2-40B4-BE49-F238E27FC236}">
                    <a16:creationId xmlns:a16="http://schemas.microsoft.com/office/drawing/2014/main" id="{BCBE4C2B-5A05-A947-9567-41FEE36C123A}"/>
                  </a:ext>
                </a:extLst>
              </p:cNvPr>
              <p:cNvSpPr>
                <a:spLocks noRot="1" noChangeAspect="1" noMove="1" noResize="1" noEditPoints="1" noAdjustHandles="1" noChangeArrowheads="1" noChangeShapeType="1" noTextEdit="1"/>
              </p:cNvSpPr>
              <p:nvPr/>
            </p:nvSpPr>
            <p:spPr>
              <a:xfrm>
                <a:off x="10503675" y="2153293"/>
                <a:ext cx="1320939" cy="400110"/>
              </a:xfrm>
              <a:prstGeom prst="rect">
                <a:avLst/>
              </a:prstGeom>
              <a:blipFill>
                <a:blip r:embed="rId6"/>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067566F-BDD6-1A46-B479-D28E8F879EF0}"/>
                  </a:ext>
                </a:extLst>
              </p:cNvPr>
              <p:cNvSpPr txBox="1"/>
              <p:nvPr/>
            </p:nvSpPr>
            <p:spPr>
              <a:xfrm>
                <a:off x="10239171" y="2652382"/>
                <a:ext cx="1887493" cy="5505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𝑋</m:t>
                      </m:r>
                      <m:r>
                        <a:rPr lang="en-US" altLang="ja-JP" sz="2000" i="1">
                          <a:latin typeface="Cambria Math" panose="02040503050406030204" pitchFamily="18" charset="0"/>
                        </a:rPr>
                        <m:t>=</m:t>
                      </m:r>
                      <m:sSub>
                        <m:sSubPr>
                          <m:ctrlPr>
                            <a:rPr lang="en-US" altLang="ja-JP" sz="2000" i="1" smtClean="0">
                              <a:latin typeface="Cambria Math" panose="02040503050406030204" pitchFamily="18" charset="0"/>
                            </a:rPr>
                          </m:ctrlPr>
                        </m:sSubPr>
                        <m:e>
                          <m:d>
                            <m:dPr>
                              <m:begChr m:val="["/>
                              <m:endChr m:val="]"/>
                              <m:ctrlPr>
                                <a:rPr lang="en-US" altLang="ja-JP" sz="2000" i="1" smtClean="0">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𝑗𝑖</m:t>
                                  </m:r>
                                </m:sub>
                              </m:sSub>
                            </m:e>
                          </m:d>
                        </m:e>
                        <m:sub>
                          <m:eqArr>
                            <m:eqArrPr>
                              <m:ctrlPr>
                                <a:rPr lang="en-US" altLang="ja-JP" sz="2000" i="1">
                                  <a:latin typeface="Cambria Math" panose="02040503050406030204" pitchFamily="18" charset="0"/>
                                </a:rPr>
                              </m:ctrlPr>
                            </m:eqArrPr>
                            <m:e>
                              <m:r>
                                <a:rPr lang="en-US" altLang="ja-JP" sz="2000" i="1">
                                  <a:latin typeface="Cambria Math" panose="02040503050406030204" pitchFamily="18" charset="0"/>
                                </a:rPr>
                                <m:t>𝑖</m:t>
                              </m:r>
                              <m:r>
                                <a:rPr lang="en-US" altLang="ja-JP" sz="2000" i="1">
                                  <a:latin typeface="Cambria Math" panose="02040503050406030204" pitchFamily="18" charset="0"/>
                                </a:rPr>
                                <m:t>= 1, …,</m:t>
                              </m:r>
                              <m:r>
                                <a:rPr lang="en-US" altLang="ja-JP" sz="2000" i="1">
                                  <a:latin typeface="Cambria Math" panose="02040503050406030204" pitchFamily="18" charset="0"/>
                                  <a:ea typeface="Cambria Math" panose="02040503050406030204" pitchFamily="18" charset="0"/>
                                </a:rPr>
                                <m:t>𝑛</m:t>
                              </m:r>
                            </m:e>
                            <m:e>
                              <m:r>
                                <a:rPr lang="en-US" altLang="ja-JP" sz="2000" i="1">
                                  <a:latin typeface="Cambria Math" panose="02040503050406030204" pitchFamily="18" charset="0"/>
                                </a:rPr>
                                <m:t>𝑗</m:t>
                              </m:r>
                              <m:r>
                                <a:rPr lang="en-US" altLang="ja-JP" sz="2000" i="1">
                                  <a:latin typeface="Cambria Math" panose="02040503050406030204" pitchFamily="18" charset="0"/>
                                </a:rPr>
                                <m:t>= 1, …,</m:t>
                              </m:r>
                              <m:r>
                                <a:rPr lang="en-US" altLang="ja-JP" sz="2000" i="1">
                                  <a:latin typeface="Cambria Math" panose="02040503050406030204" pitchFamily="18" charset="0"/>
                                </a:rPr>
                                <m:t>𝑚</m:t>
                              </m:r>
                            </m:e>
                          </m:eqArr>
                        </m:sub>
                      </m:sSub>
                    </m:oMath>
                  </m:oMathPara>
                </a14:m>
                <a:endParaRPr kumimoji="1" lang="ja-JP" altLang="en-US" sz="2000"/>
              </a:p>
            </p:txBody>
          </p:sp>
        </mc:Choice>
        <mc:Fallback xmlns="">
          <p:sp>
            <p:nvSpPr>
              <p:cNvPr id="21" name="テキスト ボックス 20">
                <a:extLst>
                  <a:ext uri="{FF2B5EF4-FFF2-40B4-BE49-F238E27FC236}">
                    <a16:creationId xmlns:a16="http://schemas.microsoft.com/office/drawing/2014/main" id="{A067566F-BDD6-1A46-B479-D28E8F879EF0}"/>
                  </a:ext>
                </a:extLst>
              </p:cNvPr>
              <p:cNvSpPr txBox="1">
                <a:spLocks noRot="1" noChangeAspect="1" noMove="1" noResize="1" noEditPoints="1" noAdjustHandles="1" noChangeArrowheads="1" noChangeShapeType="1" noTextEdit="1"/>
              </p:cNvSpPr>
              <p:nvPr/>
            </p:nvSpPr>
            <p:spPr>
              <a:xfrm>
                <a:off x="10239171" y="2652382"/>
                <a:ext cx="1887493" cy="550535"/>
              </a:xfrm>
              <a:prstGeom prst="rect">
                <a:avLst/>
              </a:prstGeom>
              <a:blipFill>
                <a:blip r:embed="rId7"/>
                <a:stretch>
                  <a:fillRect l="-1342" b="-1777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1314A9A0-CFAD-1545-9691-C1B7E61C2EA0}"/>
              </a:ext>
            </a:extLst>
          </p:cNvPr>
          <p:cNvGrpSpPr/>
          <p:nvPr/>
        </p:nvGrpSpPr>
        <p:grpSpPr>
          <a:xfrm>
            <a:off x="6604877" y="1517156"/>
            <a:ext cx="3753604" cy="2270452"/>
            <a:chOff x="6274841" y="1526041"/>
            <a:chExt cx="3753604" cy="2270452"/>
          </a:xfrm>
        </p:grpSpPr>
        <p:pic>
          <p:nvPicPr>
            <p:cNvPr id="8" name="図 7">
              <a:extLst>
                <a:ext uri="{FF2B5EF4-FFF2-40B4-BE49-F238E27FC236}">
                  <a16:creationId xmlns:a16="http://schemas.microsoft.com/office/drawing/2014/main" id="{E5469E32-A3E2-BB42-B18D-3480CC80FFAD}"/>
                </a:ext>
              </a:extLst>
            </p:cNvPr>
            <p:cNvPicPr>
              <a:picLocks noChangeAspect="1"/>
            </p:cNvPicPr>
            <p:nvPr/>
          </p:nvPicPr>
          <p:blipFill rotWithShape="1">
            <a:blip r:embed="rId8"/>
            <a:srcRect l="11269" t="21086" r="8276" b="24482"/>
            <a:stretch/>
          </p:blipFill>
          <p:spPr>
            <a:xfrm>
              <a:off x="6827123" y="2136554"/>
              <a:ext cx="2612370" cy="1325563"/>
            </a:xfrm>
            <a:prstGeom prst="rect">
              <a:avLst/>
            </a:prstGeom>
          </p:spPr>
        </p:pic>
        <p:sp>
          <p:nvSpPr>
            <p:cNvPr id="9" name="左中かっこ 8">
              <a:extLst>
                <a:ext uri="{FF2B5EF4-FFF2-40B4-BE49-F238E27FC236}">
                  <a16:creationId xmlns:a16="http://schemas.microsoft.com/office/drawing/2014/main" id="{C1529F92-9C01-7042-AF6D-E2CC67A97AF3}"/>
                </a:ext>
              </a:extLst>
            </p:cNvPr>
            <p:cNvSpPr/>
            <p:nvPr/>
          </p:nvSpPr>
          <p:spPr>
            <a:xfrm>
              <a:off x="6550982" y="2169670"/>
              <a:ext cx="207655" cy="1292447"/>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D4D6FCE3-22E0-6F40-A30D-CE056DE3041B}"/>
                    </a:ext>
                  </a:extLst>
                </p:cNvPr>
                <p:cNvSpPr txBox="1"/>
                <p:nvPr/>
              </p:nvSpPr>
              <p:spPr>
                <a:xfrm>
                  <a:off x="6274841" y="2662004"/>
                  <a:ext cx="20765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oMath>
                    </m:oMathPara>
                  </a14:m>
                  <a:endParaRPr kumimoji="1" lang="en-US" altLang="ja-JP" sz="2000" b="0" dirty="0"/>
                </a:p>
              </p:txBody>
            </p:sp>
          </mc:Choice>
          <mc:Fallback xmlns="">
            <p:sp>
              <p:nvSpPr>
                <p:cNvPr id="11" name="テキスト ボックス 10">
                  <a:extLst>
                    <a:ext uri="{FF2B5EF4-FFF2-40B4-BE49-F238E27FC236}">
                      <a16:creationId xmlns:a16="http://schemas.microsoft.com/office/drawing/2014/main" id="{D4D6FCE3-22E0-6F40-A30D-CE056DE3041B}"/>
                    </a:ext>
                  </a:extLst>
                </p:cNvPr>
                <p:cNvSpPr txBox="1">
                  <a:spLocks noRot="1" noChangeAspect="1" noMove="1" noResize="1" noEditPoints="1" noAdjustHandles="1" noChangeArrowheads="1" noChangeShapeType="1" noTextEdit="1"/>
                </p:cNvSpPr>
                <p:nvPr/>
              </p:nvSpPr>
              <p:spPr>
                <a:xfrm>
                  <a:off x="6274841" y="2662004"/>
                  <a:ext cx="207655" cy="307777"/>
                </a:xfrm>
                <a:prstGeom prst="rect">
                  <a:avLst/>
                </a:prstGeom>
                <a:blipFill>
                  <a:blip r:embed="rId9"/>
                  <a:stretch>
                    <a:fillRect l="-16667" r="-16667"/>
                  </a:stretch>
                </a:blipFill>
              </p:spPr>
              <p:txBody>
                <a:bodyPr/>
                <a:lstStyle/>
                <a:p>
                  <a:r>
                    <a:rPr lang="ja-JP" altLang="en-US">
                      <a:noFill/>
                    </a:rPr>
                    <a:t> </a:t>
                  </a:r>
                </a:p>
              </p:txBody>
            </p:sp>
          </mc:Fallback>
        </mc:AlternateContent>
        <p:sp>
          <p:nvSpPr>
            <p:cNvPr id="12" name="左中かっこ 11">
              <a:extLst>
                <a:ext uri="{FF2B5EF4-FFF2-40B4-BE49-F238E27FC236}">
                  <a16:creationId xmlns:a16="http://schemas.microsoft.com/office/drawing/2014/main" id="{9E3964D6-1C81-C643-B98E-99781F8F00CB}"/>
                </a:ext>
              </a:extLst>
            </p:cNvPr>
            <p:cNvSpPr/>
            <p:nvPr/>
          </p:nvSpPr>
          <p:spPr>
            <a:xfrm rot="5400000">
              <a:off x="8007289" y="715632"/>
              <a:ext cx="276173" cy="2506044"/>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B87D179-0AEA-7D40-91B6-D4BC3955395C}"/>
                    </a:ext>
                  </a:extLst>
                </p:cNvPr>
                <p:cNvSpPr txBox="1"/>
                <p:nvPr/>
              </p:nvSpPr>
              <p:spPr>
                <a:xfrm>
                  <a:off x="7990029" y="1526041"/>
                  <a:ext cx="34020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𝑚</m:t>
                        </m:r>
                      </m:oMath>
                    </m:oMathPara>
                  </a14:m>
                  <a:endParaRPr kumimoji="1" lang="ja-JP" altLang="en-US" sz="2000"/>
                </a:p>
              </p:txBody>
            </p:sp>
          </mc:Choice>
          <mc:Fallback xmlns="">
            <p:sp>
              <p:nvSpPr>
                <p:cNvPr id="13" name="テキスト ボックス 12">
                  <a:extLst>
                    <a:ext uri="{FF2B5EF4-FFF2-40B4-BE49-F238E27FC236}">
                      <a16:creationId xmlns:a16="http://schemas.microsoft.com/office/drawing/2014/main" id="{4B87D179-0AEA-7D40-91B6-D4BC3955395C}"/>
                    </a:ext>
                  </a:extLst>
                </p:cNvPr>
                <p:cNvSpPr txBox="1">
                  <a:spLocks noRot="1" noChangeAspect="1" noMove="1" noResize="1" noEditPoints="1" noAdjustHandles="1" noChangeArrowheads="1" noChangeShapeType="1" noTextEdit="1"/>
                </p:cNvSpPr>
                <p:nvPr/>
              </p:nvSpPr>
              <p:spPr>
                <a:xfrm>
                  <a:off x="7990029" y="1526041"/>
                  <a:ext cx="340202" cy="307777"/>
                </a:xfrm>
                <a:prstGeom prst="rect">
                  <a:avLst/>
                </a:prstGeom>
                <a:blipFill>
                  <a:blip r:embed="rId10"/>
                  <a:stretch>
                    <a:fillRect l="-3571"/>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6EB8E5A-D918-0646-AC31-36E91F05002F}"/>
                </a:ext>
              </a:extLst>
            </p:cNvPr>
            <p:cNvSpPr/>
            <p:nvPr/>
          </p:nvSpPr>
          <p:spPr>
            <a:xfrm>
              <a:off x="8495501" y="1893421"/>
              <a:ext cx="137648" cy="1712465"/>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F0C6C44-A896-4F4A-B169-E9896357DC3F}"/>
                    </a:ext>
                  </a:extLst>
                </p:cNvPr>
                <p:cNvSpPr txBox="1"/>
                <p:nvPr/>
              </p:nvSpPr>
              <p:spPr>
                <a:xfrm>
                  <a:off x="8416036" y="1569657"/>
                  <a:ext cx="102345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𝑘</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DF0C6C44-A896-4F4A-B169-E9896357DC3F}"/>
                    </a:ext>
                  </a:extLst>
                </p:cNvPr>
                <p:cNvSpPr txBox="1">
                  <a:spLocks noRot="1" noChangeAspect="1" noMove="1" noResize="1" noEditPoints="1" noAdjustHandles="1" noChangeArrowheads="1" noChangeShapeType="1" noTextEdit="1"/>
                </p:cNvSpPr>
                <p:nvPr/>
              </p:nvSpPr>
              <p:spPr>
                <a:xfrm>
                  <a:off x="8416036" y="1569657"/>
                  <a:ext cx="1023457" cy="307777"/>
                </a:xfrm>
                <a:prstGeom prst="rect">
                  <a:avLst/>
                </a:prstGeom>
                <a:blipFill>
                  <a:blip r:embed="rId11"/>
                  <a:stretch>
                    <a:fillRect b="-26923"/>
                  </a:stretch>
                </a:blipFill>
              </p:spPr>
              <p:txBody>
                <a:bodyPr/>
                <a:lstStyle/>
                <a:p>
                  <a:r>
                    <a:rPr lang="ja-JP" altLang="en-US">
                      <a:noFill/>
                    </a:rPr>
                    <a:t> </a:t>
                  </a:r>
                </a:p>
              </p:txBody>
            </p:sp>
          </mc:Fallback>
        </mc:AlternateContent>
        <p:sp>
          <p:nvSpPr>
            <p:cNvPr id="16" name="正方形/長方形 15">
              <a:extLst>
                <a:ext uri="{FF2B5EF4-FFF2-40B4-BE49-F238E27FC236}">
                  <a16:creationId xmlns:a16="http://schemas.microsoft.com/office/drawing/2014/main" id="{1485E145-3498-B94C-B72B-B56DB4FE898D}"/>
                </a:ext>
              </a:extLst>
            </p:cNvPr>
            <p:cNvSpPr/>
            <p:nvPr/>
          </p:nvSpPr>
          <p:spPr>
            <a:xfrm rot="5400000">
              <a:off x="7966170" y="1793408"/>
              <a:ext cx="130942" cy="2870480"/>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C2B44C1-DF06-8F48-A010-EAA344BCEF9C}"/>
                    </a:ext>
                  </a:extLst>
                </p:cNvPr>
                <p:cNvSpPr txBox="1"/>
                <p:nvPr/>
              </p:nvSpPr>
              <p:spPr>
                <a:xfrm>
                  <a:off x="6330487" y="3121223"/>
                  <a:ext cx="3171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i</m:t>
                        </m:r>
                      </m:oMath>
                    </m:oMathPara>
                  </a14:m>
                  <a:endParaRPr kumimoji="1" lang="ja-JP" altLang="en-US" sz="2000"/>
                </a:p>
              </p:txBody>
            </p:sp>
          </mc:Choice>
          <mc:Fallback xmlns="">
            <p:sp>
              <p:nvSpPr>
                <p:cNvPr id="18" name="テキスト ボックス 17">
                  <a:extLst>
                    <a:ext uri="{FF2B5EF4-FFF2-40B4-BE49-F238E27FC236}">
                      <a16:creationId xmlns:a16="http://schemas.microsoft.com/office/drawing/2014/main" id="{3C2B44C1-DF06-8F48-A010-EAA344BCEF9C}"/>
                    </a:ext>
                  </a:extLst>
                </p:cNvPr>
                <p:cNvSpPr txBox="1">
                  <a:spLocks noRot="1" noChangeAspect="1" noMove="1" noResize="1" noEditPoints="1" noAdjustHandles="1" noChangeArrowheads="1" noChangeShapeType="1" noTextEdit="1"/>
                </p:cNvSpPr>
                <p:nvPr/>
              </p:nvSpPr>
              <p:spPr>
                <a:xfrm>
                  <a:off x="6330487" y="3121223"/>
                  <a:ext cx="317146" cy="307777"/>
                </a:xfrm>
                <a:prstGeom prst="rect">
                  <a:avLst/>
                </a:prstGeom>
                <a:blipFill>
                  <a:blip r:embed="rId12"/>
                  <a:stretch>
                    <a:fillRect b="-4000"/>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BC8A3884-7573-8E41-BC48-D3CCE0787406}"/>
                </a:ext>
              </a:extLst>
            </p:cNvPr>
            <p:cNvPicPr>
              <a:picLocks noChangeAspect="1"/>
            </p:cNvPicPr>
            <p:nvPr/>
          </p:nvPicPr>
          <p:blipFill rotWithShape="1">
            <a:blip r:embed="rId13"/>
            <a:srcRect l="46953" t="3238" r="42981" b="9798"/>
            <a:stretch/>
          </p:blipFill>
          <p:spPr>
            <a:xfrm flipH="1">
              <a:off x="9604320" y="2123114"/>
              <a:ext cx="204562" cy="1325563"/>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46771FA-5A94-734E-9177-834A8027B1D3}"/>
                    </a:ext>
                  </a:extLst>
                </p:cNvPr>
                <p:cNvSpPr txBox="1"/>
                <p:nvPr/>
              </p:nvSpPr>
              <p:spPr>
                <a:xfrm>
                  <a:off x="7818284" y="3488716"/>
                  <a:ext cx="6300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𝑋</m:t>
                        </m:r>
                      </m:oMath>
                    </m:oMathPara>
                  </a14:m>
                  <a:endParaRPr kumimoji="1" lang="ja-JP" altLang="en-US" sz="2000"/>
                </a:p>
              </p:txBody>
            </p:sp>
          </mc:Choice>
          <mc:Fallback xmlns="">
            <p:sp>
              <p:nvSpPr>
                <p:cNvPr id="23" name="テキスト ボックス 22">
                  <a:extLst>
                    <a:ext uri="{FF2B5EF4-FFF2-40B4-BE49-F238E27FC236}">
                      <a16:creationId xmlns:a16="http://schemas.microsoft.com/office/drawing/2014/main" id="{646771FA-5A94-734E-9177-834A8027B1D3}"/>
                    </a:ext>
                  </a:extLst>
                </p:cNvPr>
                <p:cNvSpPr txBox="1">
                  <a:spLocks noRot="1" noChangeAspect="1" noMove="1" noResize="1" noEditPoints="1" noAdjustHandles="1" noChangeArrowheads="1" noChangeShapeType="1" noTextEdit="1"/>
                </p:cNvSpPr>
                <p:nvPr/>
              </p:nvSpPr>
              <p:spPr>
                <a:xfrm>
                  <a:off x="7818284" y="3488716"/>
                  <a:ext cx="630047" cy="307777"/>
                </a:xfrm>
                <a:prstGeom prst="rect">
                  <a:avLst/>
                </a:prstGeom>
                <a:blipFill>
                  <a:blip r:embed="rId14"/>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0082408-A723-2948-9C1C-3A1526C09592}"/>
                    </a:ext>
                  </a:extLst>
                </p:cNvPr>
                <p:cNvSpPr txBox="1"/>
                <p:nvPr/>
              </p:nvSpPr>
              <p:spPr>
                <a:xfrm>
                  <a:off x="9398398" y="3482735"/>
                  <a:ext cx="6300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𝑌</m:t>
                        </m:r>
                      </m:oMath>
                    </m:oMathPara>
                  </a14:m>
                  <a:endParaRPr kumimoji="1" lang="ja-JP" altLang="en-US" sz="2000"/>
                </a:p>
              </p:txBody>
            </p:sp>
          </mc:Choice>
          <mc:Fallback xmlns="">
            <p:sp>
              <p:nvSpPr>
                <p:cNvPr id="24" name="テキスト ボックス 23">
                  <a:extLst>
                    <a:ext uri="{FF2B5EF4-FFF2-40B4-BE49-F238E27FC236}">
                      <a16:creationId xmlns:a16="http://schemas.microsoft.com/office/drawing/2014/main" id="{B0082408-A723-2948-9C1C-3A1526C09592}"/>
                    </a:ext>
                  </a:extLst>
                </p:cNvPr>
                <p:cNvSpPr txBox="1">
                  <a:spLocks noRot="1" noChangeAspect="1" noMove="1" noResize="1" noEditPoints="1" noAdjustHandles="1" noChangeArrowheads="1" noChangeShapeType="1" noTextEdit="1"/>
                </p:cNvSpPr>
                <p:nvPr/>
              </p:nvSpPr>
              <p:spPr>
                <a:xfrm>
                  <a:off x="9398398" y="3482735"/>
                  <a:ext cx="630047" cy="307777"/>
                </a:xfrm>
                <a:prstGeom prst="rect">
                  <a:avLst/>
                </a:prstGeom>
                <a:blipFill>
                  <a:blip r:embed="rId15"/>
                  <a:stretch>
                    <a:fillRect b="-8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D784A55-ED78-C549-8E17-9C12A63F61D5}"/>
                  </a:ext>
                </a:extLst>
              </p:cNvPr>
              <p:cNvSpPr txBox="1"/>
              <p:nvPr/>
            </p:nvSpPr>
            <p:spPr>
              <a:xfrm>
                <a:off x="10103225" y="3226596"/>
                <a:ext cx="2071912" cy="321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𝑌</m:t>
                      </m:r>
                      <m:r>
                        <a:rPr lang="en-US" altLang="ja-JP" sz="2000" i="1">
                          <a:latin typeface="Cambria Math" panose="02040503050406030204" pitchFamily="18" charset="0"/>
                        </a:rPr>
                        <m:t>=</m:t>
                      </m:r>
                      <m:sSub>
                        <m:sSubPr>
                          <m:ctrlPr>
                            <a:rPr lang="en-US" altLang="ja-JP" sz="2000" i="1" smtClean="0">
                              <a:latin typeface="Cambria Math" panose="02040503050406030204" pitchFamily="18" charset="0"/>
                            </a:rPr>
                          </m:ctrlPr>
                        </m:sSubPr>
                        <m:e>
                          <m:d>
                            <m:dPr>
                              <m:ctrlPr>
                                <a:rPr lang="en-US" altLang="ja-JP" sz="2000" i="1" smtClean="0">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d>
                        </m:e>
                        <m:sub>
                          <m:r>
                            <a:rPr lang="en-US" altLang="ja-JP" sz="2000" i="1">
                              <a:latin typeface="Cambria Math" panose="02040503050406030204" pitchFamily="18" charset="0"/>
                            </a:rPr>
                            <m:t>𝑖</m:t>
                          </m:r>
                          <m:r>
                            <a:rPr lang="en-US" altLang="ja-JP" sz="2000" i="1">
                              <a:latin typeface="Cambria Math" panose="02040503050406030204" pitchFamily="18" charset="0"/>
                            </a:rPr>
                            <m:t>= 1, …,</m:t>
                          </m:r>
                          <m:r>
                            <a:rPr lang="en-US" altLang="ja-JP" sz="2000" i="1">
                              <a:latin typeface="Cambria Math" panose="02040503050406030204" pitchFamily="18" charset="0"/>
                              <a:ea typeface="Cambria Math" panose="02040503050406030204" pitchFamily="18" charset="0"/>
                            </a:rPr>
                            <m:t>𝑛</m:t>
                          </m:r>
                        </m:sub>
                      </m:sSub>
                    </m:oMath>
                  </m:oMathPara>
                </a14:m>
                <a:endParaRPr kumimoji="1" lang="ja-JP" altLang="en-US" sz="2000"/>
              </a:p>
            </p:txBody>
          </p:sp>
        </mc:Choice>
        <mc:Fallback xmlns="">
          <p:sp>
            <p:nvSpPr>
              <p:cNvPr id="25" name="テキスト ボックス 24">
                <a:extLst>
                  <a:ext uri="{FF2B5EF4-FFF2-40B4-BE49-F238E27FC236}">
                    <a16:creationId xmlns:a16="http://schemas.microsoft.com/office/drawing/2014/main" id="{DD784A55-ED78-C549-8E17-9C12A63F61D5}"/>
                  </a:ext>
                </a:extLst>
              </p:cNvPr>
              <p:cNvSpPr txBox="1">
                <a:spLocks noRot="1" noChangeAspect="1" noMove="1" noResize="1" noEditPoints="1" noAdjustHandles="1" noChangeArrowheads="1" noChangeShapeType="1" noTextEdit="1"/>
              </p:cNvSpPr>
              <p:nvPr/>
            </p:nvSpPr>
            <p:spPr>
              <a:xfrm>
                <a:off x="10103225" y="3226596"/>
                <a:ext cx="2071912" cy="321178"/>
              </a:xfrm>
              <a:prstGeom prst="rect">
                <a:avLst/>
              </a:prstGeom>
              <a:blipFill>
                <a:blip r:embed="rId16"/>
                <a:stretch>
                  <a:fillRect b="-29630"/>
                </a:stretch>
              </a:blipFill>
            </p:spPr>
            <p:txBody>
              <a:bodyPr/>
              <a:lstStyle/>
              <a:p>
                <a:r>
                  <a:rPr lang="ja-JP" altLang="en-US">
                    <a:noFill/>
                  </a:rPr>
                  <a:t> </a:t>
                </a:r>
              </a:p>
            </p:txBody>
          </p:sp>
        </mc:Fallback>
      </mc:AlternateContent>
      <p:sp>
        <p:nvSpPr>
          <p:cNvPr id="27" name="コンテンツ プレースホルダー 2">
            <a:extLst>
              <a:ext uri="{FF2B5EF4-FFF2-40B4-BE49-F238E27FC236}">
                <a16:creationId xmlns:a16="http://schemas.microsoft.com/office/drawing/2014/main" id="{87626BB4-37DC-C845-B9CD-469CF3F62491}"/>
              </a:ext>
            </a:extLst>
          </p:cNvPr>
          <p:cNvSpPr txBox="1">
            <a:spLocks/>
          </p:cNvSpPr>
          <p:nvPr/>
        </p:nvSpPr>
        <p:spPr>
          <a:xfrm>
            <a:off x="-16863" y="6294678"/>
            <a:ext cx="12192000" cy="574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⇒小規模、偏りのある、疎なデータに対しても実施可能</a:t>
            </a:r>
            <a:endParaRPr lang="en-US" altLang="ja-JP" dirty="0"/>
          </a:p>
        </p:txBody>
      </p:sp>
      <p:sp>
        <p:nvSpPr>
          <p:cNvPr id="29" name="コンテンツ プレースホルダー 2">
            <a:extLst>
              <a:ext uri="{FF2B5EF4-FFF2-40B4-BE49-F238E27FC236}">
                <a16:creationId xmlns:a16="http://schemas.microsoft.com/office/drawing/2014/main" id="{49B6366E-F631-C74F-BC98-6335EE93F6D4}"/>
              </a:ext>
            </a:extLst>
          </p:cNvPr>
          <p:cNvSpPr txBox="1">
            <a:spLocks/>
          </p:cNvSpPr>
          <p:nvPr/>
        </p:nvSpPr>
        <p:spPr>
          <a:xfrm>
            <a:off x="0" y="5693499"/>
            <a:ext cx="12192000" cy="574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⇒最尤推定を行わない、漸近論に基づいていない</a:t>
            </a:r>
            <a:endParaRPr lang="en-US" altLang="ja-JP" dirty="0"/>
          </a:p>
          <a:p>
            <a:pPr algn="ctr"/>
            <a:endParaRPr lang="en-US" altLang="ja-JP" dirty="0"/>
          </a:p>
        </p:txBody>
      </p:sp>
    </p:spTree>
    <p:extLst>
      <p:ext uri="{BB962C8B-B14F-4D97-AF65-F5344CB8AC3E}">
        <p14:creationId xmlns:p14="http://schemas.microsoft.com/office/powerpoint/2010/main" val="122843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xcelで作る「シフト表・勤務表」無料テンプレート | SILAND.JP">
            <a:extLst>
              <a:ext uri="{FF2B5EF4-FFF2-40B4-BE49-F238E27FC236}">
                <a16:creationId xmlns:a16="http://schemas.microsoft.com/office/drawing/2014/main" id="{5913FB34-DC0F-3245-967B-96C30FB5E52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15736"/>
            <a:ext cx="3937299" cy="253002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1A44637D-3A93-7E46-A494-3116EB71D6CB}"/>
              </a:ext>
            </a:extLst>
          </p:cNvPr>
          <p:cNvSpPr>
            <a:spLocks noGrp="1"/>
          </p:cNvSpPr>
          <p:nvPr>
            <p:ph type="title"/>
          </p:nvPr>
        </p:nvSpPr>
        <p:spPr>
          <a:xfrm>
            <a:off x="837984" y="193009"/>
            <a:ext cx="10515600" cy="1325563"/>
          </a:xfrm>
        </p:spPr>
        <p:txBody>
          <a:bodyPr>
            <a:normAutofit/>
          </a:bodyPr>
          <a:lstStyle/>
          <a:p>
            <a:pPr algn="ctr"/>
            <a:r>
              <a:rPr kumimoji="1" lang="ja-JP" altLang="en-US"/>
              <a:t>イジングモデルは社会で頻発する問題を解決可能な、優れたモデルである</a:t>
            </a:r>
          </a:p>
        </p:txBody>
      </p:sp>
      <p:sp>
        <p:nvSpPr>
          <p:cNvPr id="6" name="コンテンツ プレースホルダー 2">
            <a:extLst>
              <a:ext uri="{FF2B5EF4-FFF2-40B4-BE49-F238E27FC236}">
                <a16:creationId xmlns:a16="http://schemas.microsoft.com/office/drawing/2014/main" id="{5DCA8A2F-BE1B-E741-988F-EE49011D43B5}"/>
              </a:ext>
            </a:extLst>
          </p:cNvPr>
          <p:cNvSpPr txBox="1">
            <a:spLocks/>
          </p:cNvSpPr>
          <p:nvPr/>
        </p:nvSpPr>
        <p:spPr>
          <a:xfrm>
            <a:off x="-216" y="5736013"/>
            <a:ext cx="12192000" cy="543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⇒各社様々なイジングマシンを開発している</a:t>
            </a:r>
            <a:endParaRPr lang="en-US" altLang="ja-JP" dirty="0"/>
          </a:p>
        </p:txBody>
      </p:sp>
      <p:pic>
        <p:nvPicPr>
          <p:cNvPr id="1026" name="Picture 2" descr="トラックの写真素材｜写真素材なら「写真AC」無料（フリー）ダウンロードOK">
            <a:extLst>
              <a:ext uri="{FF2B5EF4-FFF2-40B4-BE49-F238E27FC236}">
                <a16:creationId xmlns:a16="http://schemas.microsoft.com/office/drawing/2014/main" id="{953944AF-202D-0048-8F06-75DC56D877B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8699494" y="3991032"/>
            <a:ext cx="3506126" cy="233284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テキスト&#10;&#10;自動的に生成された説明">
            <a:extLst>
              <a:ext uri="{FF2B5EF4-FFF2-40B4-BE49-F238E27FC236}">
                <a16:creationId xmlns:a16="http://schemas.microsoft.com/office/drawing/2014/main" id="{C0860098-8510-C74E-98FF-0F8F400C2FCE}"/>
              </a:ext>
            </a:extLst>
          </p:cNvPr>
          <p:cNvPicPr>
            <a:picLocks noChangeAspect="1"/>
          </p:cNvPicPr>
          <p:nvPr/>
        </p:nvPicPr>
        <p:blipFill rotWithShape="1">
          <a:blip r:embed="rId5"/>
          <a:srcRect t="54516"/>
          <a:stretch/>
        </p:blipFill>
        <p:spPr>
          <a:xfrm>
            <a:off x="4247533" y="4552266"/>
            <a:ext cx="3696933" cy="979816"/>
          </a:xfrm>
          <a:prstGeom prst="rect">
            <a:avLst/>
          </a:prstGeom>
        </p:spPr>
      </p:pic>
      <p:sp>
        <p:nvSpPr>
          <p:cNvPr id="3" name="テキスト ボックス 2">
            <a:extLst>
              <a:ext uri="{FF2B5EF4-FFF2-40B4-BE49-F238E27FC236}">
                <a16:creationId xmlns:a16="http://schemas.microsoft.com/office/drawing/2014/main" id="{CEA36E4F-7367-1346-AEB0-665A037D1D94}"/>
              </a:ext>
            </a:extLst>
          </p:cNvPr>
          <p:cNvSpPr txBox="1"/>
          <p:nvPr/>
        </p:nvSpPr>
        <p:spPr>
          <a:xfrm>
            <a:off x="9152947" y="4741954"/>
            <a:ext cx="2599220" cy="830997"/>
          </a:xfrm>
          <a:prstGeom prst="rect">
            <a:avLst/>
          </a:prstGeom>
          <a:noFill/>
        </p:spPr>
        <p:txBody>
          <a:bodyPr wrap="square" rtlCol="0">
            <a:spAutoFit/>
          </a:bodyPr>
          <a:lstStyle/>
          <a:p>
            <a:pPr algn="ctr"/>
            <a:r>
              <a:rPr lang="en-US" altLang="ja-JP" sz="2400" dirty="0"/>
              <a:t>〜</a:t>
            </a:r>
            <a:r>
              <a:rPr lang="ja-JP" altLang="en-US" sz="2400"/>
              <a:t>物流</a:t>
            </a:r>
            <a:r>
              <a:rPr lang="en-US" altLang="ja-JP" sz="2400" dirty="0"/>
              <a:t>〜</a:t>
            </a:r>
            <a:endParaRPr kumimoji="1" lang="en-US" altLang="ja-JP" sz="2400" dirty="0"/>
          </a:p>
          <a:p>
            <a:pPr algn="ctr"/>
            <a:r>
              <a:rPr kumimoji="1" lang="ja-JP" altLang="en-US" sz="2400"/>
              <a:t>ルート最適化</a:t>
            </a:r>
          </a:p>
        </p:txBody>
      </p:sp>
      <p:pic>
        <p:nvPicPr>
          <p:cNvPr id="1030" name="Picture 6" descr="機械学習イラスト／無料イラストなら「イラストAC」">
            <a:extLst>
              <a:ext uri="{FF2B5EF4-FFF2-40B4-BE49-F238E27FC236}">
                <a16:creationId xmlns:a16="http://schemas.microsoft.com/office/drawing/2014/main" id="{E6F18845-A3F4-A941-940B-4E18430E5234}"/>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l="14384" t="15260" r="17174" b="21054"/>
          <a:stretch/>
        </p:blipFill>
        <p:spPr bwMode="auto">
          <a:xfrm>
            <a:off x="-177587" y="3873039"/>
            <a:ext cx="2955382" cy="27499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株 | フリー素材ドットコム">
            <a:extLst>
              <a:ext uri="{FF2B5EF4-FFF2-40B4-BE49-F238E27FC236}">
                <a16:creationId xmlns:a16="http://schemas.microsoft.com/office/drawing/2014/main" id="{EBE6C9FA-CA7C-D44D-8640-4D00F826116C}"/>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12918222" y="2593105"/>
            <a:ext cx="3567922" cy="23667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株」の商用利用可フリー写真素材一覧 | フォトック">
            <a:extLst>
              <a:ext uri="{FF2B5EF4-FFF2-40B4-BE49-F238E27FC236}">
                <a16:creationId xmlns:a16="http://schemas.microsoft.com/office/drawing/2014/main" id="{C82B9580-7F3E-EA46-8B74-6202401508B4}"/>
              </a:ext>
            </a:extLst>
          </p:cNvPr>
          <p:cNvPicPr>
            <a:picLocks noChangeAspect="1" noChangeArrowheads="1"/>
          </p:cNvPicPr>
          <p:nvPr/>
        </p:nvPicPr>
        <p:blipFill rotWithShape="1">
          <a:blip r:embed="rId8">
            <a:alphaModFix amt="35000"/>
            <a:extLst>
              <a:ext uri="{28A0092B-C50C-407E-A947-70E740481C1C}">
                <a14:useLocalDpi xmlns:a14="http://schemas.microsoft.com/office/drawing/2010/main" val="0"/>
              </a:ext>
            </a:extLst>
          </a:blip>
          <a:srcRect l="23954" r="15731"/>
          <a:stretch/>
        </p:blipFill>
        <p:spPr bwMode="auto">
          <a:xfrm>
            <a:off x="8922265" y="1485075"/>
            <a:ext cx="3269303" cy="23707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A4026CC-58B4-F64F-AF22-AEC4FE6759CB}"/>
              </a:ext>
            </a:extLst>
          </p:cNvPr>
          <p:cNvSpPr txBox="1"/>
          <p:nvPr/>
        </p:nvSpPr>
        <p:spPr>
          <a:xfrm>
            <a:off x="-216" y="1623609"/>
            <a:ext cx="3937299" cy="1938992"/>
          </a:xfrm>
          <a:prstGeom prst="rect">
            <a:avLst/>
          </a:prstGeom>
          <a:noFill/>
        </p:spPr>
        <p:txBody>
          <a:bodyPr wrap="square" rtlCol="0">
            <a:spAutoFit/>
          </a:bodyPr>
          <a:lstStyle/>
          <a:p>
            <a:pPr algn="ctr"/>
            <a:r>
              <a:rPr lang="en-US" altLang="ja-JP" sz="2400" dirty="0"/>
              <a:t>〜</a:t>
            </a:r>
            <a:r>
              <a:rPr lang="ja-JP" altLang="en-US" sz="2400"/>
              <a:t>業務効率化</a:t>
            </a:r>
            <a:r>
              <a:rPr lang="en-US" altLang="ja-JP" sz="2400" dirty="0"/>
              <a:t>〜</a:t>
            </a:r>
            <a:endParaRPr kumimoji="1" lang="en-US" altLang="ja-JP" sz="2400" dirty="0"/>
          </a:p>
          <a:p>
            <a:pPr algn="ctr"/>
            <a:r>
              <a:rPr lang="ja-JP" altLang="en-US" sz="2400"/>
              <a:t>コールセンター要員</a:t>
            </a:r>
            <a:endParaRPr lang="en-US" altLang="ja-JP" sz="2400" dirty="0"/>
          </a:p>
          <a:p>
            <a:pPr algn="ctr"/>
            <a:r>
              <a:rPr lang="ja-JP" altLang="en-US" sz="2400"/>
              <a:t>シフト作成</a:t>
            </a:r>
            <a:r>
              <a:rPr lang="ja-JP" altLang="en-US" sz="2000"/>
              <a:t>　</a:t>
            </a:r>
            <a:endParaRPr lang="en-US" altLang="ja-JP" sz="2000" dirty="0"/>
          </a:p>
          <a:p>
            <a:pPr algn="ctr"/>
            <a:r>
              <a:rPr lang="ja-JP" altLang="en-US" sz="2400"/>
              <a:t>例）日立</a:t>
            </a:r>
            <a:r>
              <a:rPr lang="en-US" altLang="ja-JP" sz="2400" dirty="0"/>
              <a:t>CMOS</a:t>
            </a:r>
            <a:r>
              <a:rPr lang="ja-JP" altLang="en-US" sz="2400"/>
              <a:t>⇒三井住友フィナンシャルグループ</a:t>
            </a:r>
            <a:endParaRPr kumimoji="1" lang="ja-JP" altLang="en-US" sz="2400"/>
          </a:p>
        </p:txBody>
      </p:sp>
      <p:sp>
        <p:nvSpPr>
          <p:cNvPr id="14" name="テキスト ボックス 13">
            <a:extLst>
              <a:ext uri="{FF2B5EF4-FFF2-40B4-BE49-F238E27FC236}">
                <a16:creationId xmlns:a16="http://schemas.microsoft.com/office/drawing/2014/main" id="{D6A5FC32-0C47-7A41-8B15-13EBAC917B2F}"/>
              </a:ext>
            </a:extLst>
          </p:cNvPr>
          <p:cNvSpPr txBox="1"/>
          <p:nvPr/>
        </p:nvSpPr>
        <p:spPr>
          <a:xfrm>
            <a:off x="-231425" y="4420928"/>
            <a:ext cx="3057855" cy="830997"/>
          </a:xfrm>
          <a:prstGeom prst="rect">
            <a:avLst/>
          </a:prstGeom>
          <a:noFill/>
        </p:spPr>
        <p:txBody>
          <a:bodyPr wrap="square" rtlCol="0">
            <a:spAutoFit/>
          </a:bodyPr>
          <a:lstStyle/>
          <a:p>
            <a:pPr algn="ctr"/>
            <a:r>
              <a:rPr lang="en-US" altLang="ja-JP" sz="2400" dirty="0"/>
              <a:t>〜</a:t>
            </a:r>
            <a:r>
              <a:rPr lang="ja-JP" altLang="en-US" sz="2400"/>
              <a:t>人工知能</a:t>
            </a:r>
            <a:r>
              <a:rPr lang="en-US" altLang="ja-JP" sz="2400" dirty="0"/>
              <a:t>〜</a:t>
            </a:r>
            <a:endParaRPr kumimoji="1" lang="en-US" altLang="ja-JP" sz="2400" dirty="0"/>
          </a:p>
          <a:p>
            <a:pPr algn="ctr"/>
            <a:r>
              <a:rPr kumimoji="1" lang="ja-JP" altLang="en-US" sz="2400"/>
              <a:t>アルゴリズム開発</a:t>
            </a:r>
          </a:p>
        </p:txBody>
      </p:sp>
      <p:sp>
        <p:nvSpPr>
          <p:cNvPr id="15" name="テキスト ボックス 14">
            <a:extLst>
              <a:ext uri="{FF2B5EF4-FFF2-40B4-BE49-F238E27FC236}">
                <a16:creationId xmlns:a16="http://schemas.microsoft.com/office/drawing/2014/main" id="{BEF36CC9-86A5-0844-8E6F-442FD9FA8CFC}"/>
              </a:ext>
            </a:extLst>
          </p:cNvPr>
          <p:cNvSpPr txBox="1"/>
          <p:nvPr/>
        </p:nvSpPr>
        <p:spPr>
          <a:xfrm>
            <a:off x="8772955" y="2083639"/>
            <a:ext cx="3567921" cy="1200329"/>
          </a:xfrm>
          <a:prstGeom prst="rect">
            <a:avLst/>
          </a:prstGeom>
          <a:noFill/>
        </p:spPr>
        <p:txBody>
          <a:bodyPr wrap="square" rtlCol="0">
            <a:spAutoFit/>
          </a:bodyPr>
          <a:lstStyle/>
          <a:p>
            <a:pPr algn="ctr"/>
            <a:r>
              <a:rPr lang="en-US" altLang="ja-JP" sz="2400" dirty="0"/>
              <a:t>〜</a:t>
            </a:r>
            <a:r>
              <a:rPr lang="ja-JP" altLang="en-US" sz="2400"/>
              <a:t>金融</a:t>
            </a:r>
            <a:r>
              <a:rPr lang="en-US" altLang="ja-JP" sz="2400" dirty="0"/>
              <a:t>〜</a:t>
            </a:r>
            <a:endParaRPr kumimoji="1" lang="en-US" altLang="ja-JP" sz="2400" dirty="0"/>
          </a:p>
          <a:p>
            <a:pPr algn="ctr"/>
            <a:r>
              <a:rPr kumimoji="1" lang="ja-JP" altLang="en-US" sz="2400"/>
              <a:t>ポートフォリオ最適化</a:t>
            </a:r>
            <a:endParaRPr kumimoji="1" lang="en-US" altLang="ja-JP" sz="2400" dirty="0"/>
          </a:p>
          <a:p>
            <a:pPr algn="ctr"/>
            <a:r>
              <a:rPr lang="ja-JP" altLang="en-US" sz="2400"/>
              <a:t>例）</a:t>
            </a:r>
            <a:r>
              <a:rPr lang="en-US" altLang="ja-JP" sz="2400" dirty="0"/>
              <a:t>1QBit</a:t>
            </a:r>
            <a:endParaRPr kumimoji="1" lang="ja-JP" altLang="en-US" sz="2400"/>
          </a:p>
        </p:txBody>
      </p:sp>
      <p:pic>
        <p:nvPicPr>
          <p:cNvPr id="1036" name="Picture 12" descr="薬 タブレットのフリー素材・無料の写真 | 1920 x 1280| ピクト缶">
            <a:extLst>
              <a:ext uri="{FF2B5EF4-FFF2-40B4-BE49-F238E27FC236}">
                <a16:creationId xmlns:a16="http://schemas.microsoft.com/office/drawing/2014/main" id="{D92A90FF-552F-4A45-963C-89CB2E7F254C}"/>
              </a:ext>
            </a:extLst>
          </p:cNvPr>
          <p:cNvPicPr>
            <a:picLocks noChangeAspect="1" noChangeArrowheads="1"/>
          </p:cNvPicPr>
          <p:nvPr/>
        </p:nvPicPr>
        <p:blipFill>
          <a:blip r:embed="rId9">
            <a:clrChange>
              <a:clrFrom>
                <a:srgbClr val="EBE9EA"/>
              </a:clrFrom>
              <a:clrTo>
                <a:srgbClr val="EBE9EA">
                  <a:alpha val="0"/>
                </a:srgbClr>
              </a:clrTo>
            </a:clrChange>
            <a:alphaModFix amt="35000"/>
            <a:extLst>
              <a:ext uri="{28A0092B-C50C-407E-A947-70E740481C1C}">
                <a14:useLocalDpi xmlns:a14="http://schemas.microsoft.com/office/drawing/2010/main" val="0"/>
              </a:ext>
            </a:extLst>
          </a:blip>
          <a:srcRect/>
          <a:stretch>
            <a:fillRect/>
          </a:stretch>
        </p:blipFill>
        <p:spPr bwMode="auto">
          <a:xfrm>
            <a:off x="4661156" y="1609853"/>
            <a:ext cx="2869687" cy="1913124"/>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6CFA9899-5BA8-8A49-852F-57400427D191}"/>
              </a:ext>
            </a:extLst>
          </p:cNvPr>
          <p:cNvSpPr txBox="1"/>
          <p:nvPr/>
        </p:nvSpPr>
        <p:spPr>
          <a:xfrm>
            <a:off x="4376545" y="1829086"/>
            <a:ext cx="3567921" cy="1569660"/>
          </a:xfrm>
          <a:prstGeom prst="rect">
            <a:avLst/>
          </a:prstGeom>
          <a:noFill/>
        </p:spPr>
        <p:txBody>
          <a:bodyPr wrap="square" rtlCol="0">
            <a:spAutoFit/>
          </a:bodyPr>
          <a:lstStyle/>
          <a:p>
            <a:pPr algn="ctr"/>
            <a:r>
              <a:rPr lang="en-US" altLang="ja-JP" sz="2400" dirty="0"/>
              <a:t>〜</a:t>
            </a:r>
            <a:r>
              <a:rPr lang="ja-JP" altLang="en-US" sz="2400"/>
              <a:t>創薬</a:t>
            </a:r>
            <a:r>
              <a:rPr lang="en-US" altLang="ja-JP" sz="2400" dirty="0"/>
              <a:t>〜</a:t>
            </a:r>
            <a:endParaRPr kumimoji="1" lang="en-US" altLang="ja-JP" sz="2400" dirty="0"/>
          </a:p>
          <a:p>
            <a:pPr algn="ctr"/>
            <a:r>
              <a:rPr lang="ja-JP" altLang="en-US" sz="2400"/>
              <a:t>分子類似性比較問題</a:t>
            </a:r>
            <a:endParaRPr kumimoji="1" lang="en-US" altLang="ja-JP" sz="2400" dirty="0"/>
          </a:p>
          <a:p>
            <a:pPr algn="ctr"/>
            <a:r>
              <a:rPr lang="ja-JP" altLang="en-US" sz="2400"/>
              <a:t>例）富士通デジタルアニーラ⇒ペプチドリーム</a:t>
            </a:r>
            <a:endParaRPr kumimoji="1" lang="ja-JP" altLang="en-US" sz="2400"/>
          </a:p>
        </p:txBody>
      </p:sp>
      <p:sp>
        <p:nvSpPr>
          <p:cNvPr id="5" name="テキスト ボックス 4">
            <a:extLst>
              <a:ext uri="{FF2B5EF4-FFF2-40B4-BE49-F238E27FC236}">
                <a16:creationId xmlns:a16="http://schemas.microsoft.com/office/drawing/2014/main" id="{03F1344E-D8EA-A046-B820-C669DF4A351F}"/>
              </a:ext>
            </a:extLst>
          </p:cNvPr>
          <p:cNvSpPr txBox="1"/>
          <p:nvPr/>
        </p:nvSpPr>
        <p:spPr>
          <a:xfrm>
            <a:off x="3895598" y="6466404"/>
            <a:ext cx="8384624" cy="246221"/>
          </a:xfrm>
          <a:prstGeom prst="rect">
            <a:avLst/>
          </a:prstGeom>
          <a:noFill/>
        </p:spPr>
        <p:txBody>
          <a:bodyPr wrap="square" rtlCol="0">
            <a:spAutoFit/>
          </a:bodyPr>
          <a:lstStyle/>
          <a:p>
            <a:pPr algn="r"/>
            <a:r>
              <a:rPr lang="ja-JP" altLang="en-US" sz="1000"/>
              <a:t>岩井大介</a:t>
            </a:r>
            <a:r>
              <a:rPr lang="en-US" altLang="ja-JP" sz="1000" dirty="0"/>
              <a:t>.</a:t>
            </a:r>
            <a:r>
              <a:rPr lang="ja-JP" altLang="en-US" sz="1000"/>
              <a:t>富士通とペプチドリーム、高速かつ高精度に 中分子医薬候補化合物の探索を実現　</a:t>
            </a:r>
            <a:r>
              <a:rPr lang="en" altLang="ja-JP" sz="1000" dirty="0"/>
              <a:t>https://</a:t>
            </a:r>
            <a:r>
              <a:rPr lang="en" altLang="ja-JP" sz="1000" dirty="0" err="1"/>
              <a:t>pr.fujitsu.com</a:t>
            </a:r>
            <a:r>
              <a:rPr lang="en" altLang="ja-JP" sz="1000" dirty="0"/>
              <a:t>/</a:t>
            </a:r>
            <a:r>
              <a:rPr lang="en" altLang="ja-JP" sz="1000" dirty="0" err="1"/>
              <a:t>jp</a:t>
            </a:r>
            <a:r>
              <a:rPr lang="en" altLang="ja-JP" sz="1000" dirty="0"/>
              <a:t>/news/2020/10/13c.pdf</a:t>
            </a:r>
            <a:endParaRPr kumimoji="1" lang="ja-JP" altLang="en-US" sz="1000"/>
          </a:p>
        </p:txBody>
      </p:sp>
      <p:sp>
        <p:nvSpPr>
          <p:cNvPr id="19" name="テキスト ボックス 18">
            <a:extLst>
              <a:ext uri="{FF2B5EF4-FFF2-40B4-BE49-F238E27FC236}">
                <a16:creationId xmlns:a16="http://schemas.microsoft.com/office/drawing/2014/main" id="{A6DEB5DF-E2FE-3642-BAC3-0C736E42E9BC}"/>
              </a:ext>
            </a:extLst>
          </p:cNvPr>
          <p:cNvSpPr txBox="1"/>
          <p:nvPr/>
        </p:nvSpPr>
        <p:spPr>
          <a:xfrm>
            <a:off x="2955166" y="6251501"/>
            <a:ext cx="9325056" cy="246221"/>
          </a:xfrm>
          <a:prstGeom prst="rect">
            <a:avLst/>
          </a:prstGeom>
          <a:noFill/>
        </p:spPr>
        <p:txBody>
          <a:bodyPr wrap="square" rtlCol="0">
            <a:spAutoFit/>
          </a:bodyPr>
          <a:lstStyle/>
          <a:p>
            <a:pPr algn="r"/>
            <a:r>
              <a:rPr lang="ja-JP" altLang="en-US" sz="1000"/>
              <a:t>日立製作所</a:t>
            </a:r>
            <a:r>
              <a:rPr lang="en-US" altLang="ja-JP" sz="1000" dirty="0"/>
              <a:t>.</a:t>
            </a:r>
            <a:r>
              <a:rPr lang="ja-JP" altLang="en-US" sz="1000"/>
              <a:t>数十人、数百人規模の最適な勤務シフトを作成するソリューションを提供開始</a:t>
            </a:r>
            <a:r>
              <a:rPr lang="en-US" altLang="ja-JP" sz="1000" dirty="0"/>
              <a:t>.</a:t>
            </a:r>
            <a:r>
              <a:rPr lang="en" altLang="ja-JP" sz="1000" dirty="0"/>
              <a:t>https://</a:t>
            </a:r>
            <a:r>
              <a:rPr lang="en" altLang="ja-JP" sz="1000" dirty="0" err="1"/>
              <a:t>www.hitachi.co.jp</a:t>
            </a:r>
            <a:r>
              <a:rPr lang="en" altLang="ja-JP" sz="1000" dirty="0"/>
              <a:t>/New/</a:t>
            </a:r>
            <a:r>
              <a:rPr lang="en" altLang="ja-JP" sz="1000" dirty="0" err="1"/>
              <a:t>cnews</a:t>
            </a:r>
            <a:r>
              <a:rPr lang="en" altLang="ja-JP" sz="1000" dirty="0"/>
              <a:t>/month/2020/10/1019a.html</a:t>
            </a:r>
            <a:endParaRPr kumimoji="1" lang="ja-JP" altLang="en-US" sz="1000"/>
          </a:p>
        </p:txBody>
      </p:sp>
      <p:sp>
        <p:nvSpPr>
          <p:cNvPr id="20" name="テキスト ボックス 19">
            <a:extLst>
              <a:ext uri="{FF2B5EF4-FFF2-40B4-BE49-F238E27FC236}">
                <a16:creationId xmlns:a16="http://schemas.microsoft.com/office/drawing/2014/main" id="{C8A341FC-DE1B-0049-8859-F5CFFC692090}"/>
              </a:ext>
            </a:extLst>
          </p:cNvPr>
          <p:cNvSpPr txBox="1"/>
          <p:nvPr/>
        </p:nvSpPr>
        <p:spPr>
          <a:xfrm>
            <a:off x="4322135" y="6640251"/>
            <a:ext cx="7958087" cy="246221"/>
          </a:xfrm>
          <a:prstGeom prst="rect">
            <a:avLst/>
          </a:prstGeom>
          <a:noFill/>
        </p:spPr>
        <p:txBody>
          <a:bodyPr wrap="square" rtlCol="0">
            <a:spAutoFit/>
          </a:bodyPr>
          <a:lstStyle/>
          <a:p>
            <a:pPr algn="r"/>
            <a:r>
              <a:rPr lang="en" altLang="ja-JP" sz="1000" dirty="0" err="1"/>
              <a:t>Alipour</a:t>
            </a:r>
            <a:r>
              <a:rPr lang="en" altLang="ja-JP" sz="1000" dirty="0"/>
              <a:t>, Elham, Clemens </a:t>
            </a:r>
            <a:r>
              <a:rPr lang="en" altLang="ja-JP" sz="1000" dirty="0" err="1"/>
              <a:t>Adolphs</a:t>
            </a:r>
            <a:r>
              <a:rPr lang="en" altLang="ja-JP" sz="1000" dirty="0"/>
              <a:t>, Arman </a:t>
            </a:r>
            <a:r>
              <a:rPr lang="en" altLang="ja-JP" sz="1000" dirty="0" err="1"/>
              <a:t>Zaribafiyan</a:t>
            </a:r>
            <a:r>
              <a:rPr lang="en" altLang="ja-JP" sz="1000" dirty="0"/>
              <a:t>, and Maxwell Rounds. 2016. “</a:t>
            </a:r>
            <a:r>
              <a:rPr lang="en" altLang="ja-JP" sz="1000" dirty="0" err="1"/>
              <a:t>QuantumInspired</a:t>
            </a:r>
            <a:r>
              <a:rPr lang="en" altLang="ja-JP" sz="1000" dirty="0"/>
              <a:t> Hierarchical Risk Parity.” 1QBit.</a:t>
            </a:r>
            <a:endParaRPr kumimoji="1" lang="ja-JP" altLang="en-US" sz="1000"/>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EFD4D46E-C0A0-F243-B652-A6D6C7FCBC45}"/>
                  </a:ext>
                </a:extLst>
              </p:cNvPr>
              <p:cNvSpPr/>
              <p:nvPr/>
            </p:nvSpPr>
            <p:spPr>
              <a:xfrm>
                <a:off x="4342721" y="3496339"/>
                <a:ext cx="3506125" cy="10303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b="0" i="1" smtClean="0">
                              <a:latin typeface="Cambria Math" panose="02040503050406030204" pitchFamily="18" charset="0"/>
                            </a:rPr>
                            <m:t>𝑖𝑠𝑖𝑛𝑔</m:t>
                          </m:r>
                        </m:sub>
                      </m:sSub>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𝜎</m:t>
                      </m:r>
                      <m:r>
                        <a:rPr lang="en-US" altLang="ja-JP" sz="2400" i="1">
                          <a:latin typeface="Cambria Math" panose="02040503050406030204" pitchFamily="18" charset="0"/>
                        </a:rPr>
                        <m:t>)= </m:t>
                      </m:r>
                      <m:nary>
                        <m:naryPr>
                          <m:chr m:val="∑"/>
                          <m:supHide m:val="on"/>
                          <m:ctrlPr>
                            <a:rPr lang="en-US" altLang="ja-JP" sz="2400" i="1">
                              <a:latin typeface="Cambria Math" panose="02040503050406030204" pitchFamily="18" charset="0"/>
                            </a:rPr>
                          </m:ctrlPr>
                        </m:naryPr>
                        <m:sub>
                          <m:r>
                            <m:rPr>
                              <m:brk m:alnAt="7"/>
                            </m:rPr>
                            <a:rPr lang="en-US" altLang="ja-JP" sz="2400" i="1">
                              <a:latin typeface="Cambria Math" panose="02040503050406030204" pitchFamily="18" charset="0"/>
                            </a:rPr>
                            <m:t>𝑖</m:t>
                          </m:r>
                          <m:r>
                            <a:rPr lang="en-US" altLang="ja-JP" sz="2400" i="1">
                              <a:latin typeface="Cambria Math" panose="02040503050406030204" pitchFamily="18" charset="0"/>
                            </a:rPr>
                            <m:t>&lt;</m:t>
                          </m:r>
                          <m:r>
                            <a:rPr lang="en-US" altLang="ja-JP" sz="2400" i="1">
                              <a:latin typeface="Cambria Math" panose="02040503050406030204" pitchFamily="18" charset="0"/>
                            </a:rPr>
                            <m:t>𝑗</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𝐽</m:t>
                              </m:r>
                            </m:e>
                            <m:sub>
                              <m:r>
                                <a:rPr lang="en-US" altLang="ja-JP" sz="2400" i="1">
                                  <a:latin typeface="Cambria Math" panose="02040503050406030204" pitchFamily="18" charset="0"/>
                                </a:rPr>
                                <m:t>𝑖𝑗</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𝑖</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𝑗</m:t>
                              </m:r>
                            </m:sub>
                          </m:sSub>
                        </m:e>
                      </m:nary>
                    </m:oMath>
                  </m:oMathPara>
                </a14:m>
                <a:endParaRPr lang="ja-JP" altLang="en-US" sz="2400"/>
              </a:p>
            </p:txBody>
          </p:sp>
        </mc:Choice>
        <mc:Fallback xmlns="">
          <p:sp>
            <p:nvSpPr>
              <p:cNvPr id="21" name="正方形/長方形 20">
                <a:extLst>
                  <a:ext uri="{FF2B5EF4-FFF2-40B4-BE49-F238E27FC236}">
                    <a16:creationId xmlns:a16="http://schemas.microsoft.com/office/drawing/2014/main" id="{EFD4D46E-C0A0-F243-B652-A6D6C7FCBC45}"/>
                  </a:ext>
                </a:extLst>
              </p:cNvPr>
              <p:cNvSpPr>
                <a:spLocks noRot="1" noChangeAspect="1" noMove="1" noResize="1" noEditPoints="1" noAdjustHandles="1" noChangeArrowheads="1" noChangeShapeType="1" noTextEdit="1"/>
              </p:cNvSpPr>
              <p:nvPr/>
            </p:nvSpPr>
            <p:spPr>
              <a:xfrm>
                <a:off x="4342721" y="3496339"/>
                <a:ext cx="3506125" cy="1030347"/>
              </a:xfrm>
              <a:prstGeom prst="rect">
                <a:avLst/>
              </a:prstGeom>
              <a:blipFill>
                <a:blip r:embed="rId10"/>
                <a:stretch>
                  <a:fillRect t="-125610" b="-16951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210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8B06AC-0C1C-2C46-9A76-F96C1FBAD7AD}"/>
              </a:ext>
            </a:extLst>
          </p:cNvPr>
          <p:cNvSpPr>
            <a:spLocks noGrp="1"/>
          </p:cNvSpPr>
          <p:nvPr>
            <p:ph type="title"/>
          </p:nvPr>
        </p:nvSpPr>
        <p:spPr>
          <a:xfrm>
            <a:off x="89338" y="296144"/>
            <a:ext cx="12013323" cy="1325563"/>
          </a:xfrm>
        </p:spPr>
        <p:txBody>
          <a:bodyPr>
            <a:noAutofit/>
          </a:bodyPr>
          <a:lstStyle/>
          <a:p>
            <a:pPr algn="ctr"/>
            <a:r>
              <a:rPr kumimoji="1" lang="ja-JP" altLang="en-US"/>
              <a:t>量子アニーリングマシンは技術・社会における問題を解決するコンピュータとなりうる</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8CD778-1EC4-CA4A-AFC6-B7B14AE4DFC3}"/>
                  </a:ext>
                </a:extLst>
              </p:cNvPr>
              <p:cNvSpPr>
                <a:spLocks noGrp="1"/>
              </p:cNvSpPr>
              <p:nvPr>
                <p:ph idx="1"/>
              </p:nvPr>
            </p:nvSpPr>
            <p:spPr>
              <a:xfrm>
                <a:off x="0" y="1744477"/>
                <a:ext cx="7488738" cy="4869968"/>
              </a:xfrm>
            </p:spPr>
            <p:txBody>
              <a:bodyPr>
                <a:normAutofit/>
              </a:bodyPr>
              <a:lstStyle/>
              <a:p>
                <a:pPr marL="0" indent="0" algn="ctr">
                  <a:buNone/>
                </a:pPr>
                <a:r>
                  <a:rPr kumimoji="1" lang="ja-JP" altLang="en-US"/>
                  <a:t>イジングモデルによる問題の解決</a:t>
                </a:r>
                <a:endParaRPr kumimoji="1" lang="en-US" altLang="ja-JP" dirty="0"/>
              </a:p>
              <a:p>
                <a:pPr marL="0" indent="0" algn="ctr">
                  <a:buNone/>
                </a:pPr>
                <a:r>
                  <a:rPr kumimoji="1" lang="ja-JP" altLang="en-US"/>
                  <a:t>新素材あるいは非ノイマン型コンピュータ</a:t>
                </a:r>
                <a:endParaRPr kumimoji="1" lang="en-US" altLang="ja-JP" dirty="0"/>
              </a:p>
              <a:p>
                <a:pPr marL="0" indent="0" algn="ctr">
                  <a:buNone/>
                </a:pPr>
                <a:r>
                  <a:rPr kumimoji="1" lang="ja-JP" altLang="en-US"/>
                  <a:t>開発の必要性</a:t>
                </a:r>
                <a:endParaRPr kumimoji="1" lang="en-US" altLang="ja-JP" dirty="0"/>
              </a:p>
              <a:p>
                <a:pPr marL="0" indent="0" algn="ctr">
                  <a:buNone/>
                </a:pPr>
                <a:r>
                  <a:rPr kumimoji="1" lang="ja-JP" altLang="en-US"/>
                  <a:t>コンピューターにおける節電の需要</a:t>
                </a:r>
                <a:endParaRPr kumimoji="1" lang="en-US" altLang="ja-JP" dirty="0"/>
              </a:p>
              <a:p>
                <a:pPr marL="0" indent="0" algn="ctr">
                  <a:buNone/>
                  <a:tabLst>
                    <a:tab pos="3416300" algn="l"/>
                  </a:tabLst>
                </a:pPr>
                <a:r>
                  <a:rPr kumimoji="1" lang="ja-JP" altLang="en-US"/>
                  <a:t>↓</a:t>
                </a:r>
                <a:endParaRPr kumimoji="1" lang="en-US" altLang="ja-JP" dirty="0"/>
              </a:p>
              <a:p>
                <a:pPr marL="0" indent="0" algn="ctr">
                  <a:buNone/>
                  <a:tabLst>
                    <a:tab pos="3416300" algn="l"/>
                  </a:tabLst>
                </a:pPr>
                <a:r>
                  <a:rPr lang="ja-JP" altLang="en-US"/>
                  <a:t>量子アニーリング</a:t>
                </a:r>
                <a:r>
                  <a:rPr lang="en-US" altLang="ja-JP" dirty="0"/>
                  <a:t>(QA)</a:t>
                </a:r>
              </a:p>
              <a:p>
                <a:pPr marL="0" indent="0" algn="ctr">
                  <a:buNone/>
                  <a:tabLst>
                    <a:tab pos="3416300" algn="l"/>
                  </a:tabLst>
                </a:pPr>
                <a:endParaRPr lang="en-US" altLang="ja-JP" sz="800" dirty="0"/>
              </a:p>
              <a:p>
                <a:pPr marL="0" indent="0" algn="ctr">
                  <a:buNone/>
                  <a:tabLst>
                    <a:tab pos="3416300" algn="l"/>
                  </a:tabLst>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eqArr>
                            <m:eqArrPr>
                              <m:ctrlPr>
                                <a:rPr lang="en-US" altLang="ja-JP" i="1" smtClean="0">
                                  <a:latin typeface="Cambria Math" panose="02040503050406030204" pitchFamily="18" charset="0"/>
                                </a:rPr>
                              </m:ctrlPr>
                            </m:eqArrPr>
                            <m:e>
                              <m:r>
                                <m:rPr>
                                  <m:nor/>
                                </m:rPr>
                                <a:rPr lang="ja-JP" altLang="en-US"/>
                                <m:t>イジングモデルを搭載</m:t>
                              </m:r>
                            </m:e>
                            <m:e>
                              <m:r>
                                <a:rPr lang="ja-JP" altLang="en-US" i="1">
                                  <a:latin typeface="Cambria Math" panose="02040503050406030204" pitchFamily="18" charset="0"/>
                                </a:rPr>
                                <m:t>量子</m:t>
                              </m:r>
                            </m:e>
                            <m:e>
                              <m:r>
                                <a:rPr lang="ja-JP" altLang="en-US" i="1">
                                  <a:latin typeface="Cambria Math" panose="02040503050406030204" pitchFamily="18" charset="0"/>
                                </a:rPr>
                                <m:t>使用電力</m:t>
                              </m:r>
                              <m:r>
                                <a:rPr lang="ja-JP" altLang="en-US" i="1" smtClean="0">
                                  <a:latin typeface="Cambria Math" panose="02040503050406030204" pitchFamily="18" charset="0"/>
                                </a:rPr>
                                <m:t>≒</m:t>
                              </m:r>
                              <m:r>
                                <a:rPr lang="en-US" altLang="ja-JP" b="0" i="1" smtClean="0">
                                  <a:latin typeface="Cambria Math" panose="02040503050406030204" pitchFamily="18" charset="0"/>
                                </a:rPr>
                                <m:t>𝑄𝑃𝑈</m:t>
                              </m:r>
                              <m:r>
                                <a:rPr lang="ja-JP" altLang="en-US" i="1">
                                  <a:latin typeface="Cambria Math" panose="02040503050406030204" pitchFamily="18" charset="0"/>
                                </a:rPr>
                                <m:t>の</m:t>
                              </m:r>
                              <m:r>
                                <a:rPr lang="ja-JP" altLang="en-US" i="1" smtClean="0">
                                  <a:latin typeface="Cambria Math" panose="02040503050406030204" pitchFamily="18" charset="0"/>
                                </a:rPr>
                                <m:t>冷却</m:t>
                              </m:r>
                              <m:r>
                                <a:rPr lang="ja-JP" altLang="en-US" i="1">
                                  <a:latin typeface="Cambria Math" panose="02040503050406030204" pitchFamily="18" charset="0"/>
                                </a:rPr>
                                <m:t>のみ</m:t>
                              </m:r>
                            </m:e>
                          </m:eqArr>
                        </m:e>
                      </m:d>
                    </m:oMath>
                  </m:oMathPara>
                </a14:m>
                <a:endParaRPr lang="en-US" altLang="ja-JP" dirty="0"/>
              </a:p>
            </p:txBody>
          </p:sp>
        </mc:Choice>
        <mc:Fallback xmlns="">
          <p:sp>
            <p:nvSpPr>
              <p:cNvPr id="3" name="コンテンツ プレースホルダー 2">
                <a:extLst>
                  <a:ext uri="{FF2B5EF4-FFF2-40B4-BE49-F238E27FC236}">
                    <a16:creationId xmlns:a16="http://schemas.microsoft.com/office/drawing/2014/main" id="{2A8CD778-1EC4-CA4A-AFC6-B7B14AE4DFC3}"/>
                  </a:ext>
                </a:extLst>
              </p:cNvPr>
              <p:cNvSpPr>
                <a:spLocks noGrp="1" noRot="1" noChangeAspect="1" noMove="1" noResize="1" noEditPoints="1" noAdjustHandles="1" noChangeArrowheads="1" noChangeShapeType="1" noTextEdit="1"/>
              </p:cNvSpPr>
              <p:nvPr>
                <p:ph idx="1"/>
              </p:nvPr>
            </p:nvSpPr>
            <p:spPr>
              <a:xfrm>
                <a:off x="0" y="1744477"/>
                <a:ext cx="7488738" cy="4869968"/>
              </a:xfrm>
              <a:blipFill>
                <a:blip r:embed="rId3"/>
                <a:stretch>
                  <a:fillRect l="-21525" t="-13542" b="-105729"/>
                </a:stretch>
              </a:blipFill>
            </p:spPr>
            <p:txBody>
              <a:bodyPr/>
              <a:lstStyle/>
              <a:p>
                <a:r>
                  <a:rPr lang="ja-JP" altLang="en-US">
                    <a:noFill/>
                  </a:rPr>
                  <a:t> </a:t>
                </a:r>
              </a:p>
            </p:txBody>
          </p:sp>
        </mc:Fallback>
      </mc:AlternateContent>
      <p:pic>
        <p:nvPicPr>
          <p:cNvPr id="6" name="図 5" descr="屋内, 天井, テーブル, コンピュータ が含まれている画像&#10;&#10;自動的に生成された説明">
            <a:extLst>
              <a:ext uri="{FF2B5EF4-FFF2-40B4-BE49-F238E27FC236}">
                <a16:creationId xmlns:a16="http://schemas.microsoft.com/office/drawing/2014/main" id="{73B60691-A6A2-E647-8DB7-32974C254E36}"/>
              </a:ext>
            </a:extLst>
          </p:cNvPr>
          <p:cNvPicPr>
            <a:picLocks noChangeAspect="1"/>
          </p:cNvPicPr>
          <p:nvPr/>
        </p:nvPicPr>
        <p:blipFill rotWithShape="1">
          <a:blip r:embed="rId4">
            <a:alphaModFix amt="35000"/>
          </a:blip>
          <a:srcRect l="6681" t="3764" r="32936" b="8926"/>
          <a:stretch/>
        </p:blipFill>
        <p:spPr>
          <a:xfrm>
            <a:off x="7437116" y="1744477"/>
            <a:ext cx="4754884" cy="5137306"/>
          </a:xfrm>
          <a:prstGeom prst="rect">
            <a:avLst/>
          </a:prstGeom>
        </p:spPr>
      </p:pic>
      <p:grpSp>
        <p:nvGrpSpPr>
          <p:cNvPr id="9" name="グループ化 8">
            <a:extLst>
              <a:ext uri="{FF2B5EF4-FFF2-40B4-BE49-F238E27FC236}">
                <a16:creationId xmlns:a16="http://schemas.microsoft.com/office/drawing/2014/main" id="{77FA66FF-96FF-CB4A-9781-8BFE17F46DE5}"/>
              </a:ext>
            </a:extLst>
          </p:cNvPr>
          <p:cNvGrpSpPr/>
          <p:nvPr/>
        </p:nvGrpSpPr>
        <p:grpSpPr>
          <a:xfrm>
            <a:off x="6096000" y="3835683"/>
            <a:ext cx="4754884" cy="2778762"/>
            <a:chOff x="7437116" y="3471147"/>
            <a:chExt cx="4754884" cy="2778762"/>
          </a:xfrm>
        </p:grpSpPr>
        <p:pic>
          <p:nvPicPr>
            <p:cNvPr id="5" name="図 4" descr="グラフィカル ユーザー インターフェイス&#10;&#10;自動的に生成された説明">
              <a:extLst>
                <a:ext uri="{FF2B5EF4-FFF2-40B4-BE49-F238E27FC236}">
                  <a16:creationId xmlns:a16="http://schemas.microsoft.com/office/drawing/2014/main" id="{7B147382-B18E-6347-8BC0-EBA11CB13893}"/>
                </a:ext>
              </a:extLst>
            </p:cNvPr>
            <p:cNvPicPr>
              <a:picLocks noChangeAspect="1"/>
            </p:cNvPicPr>
            <p:nvPr/>
          </p:nvPicPr>
          <p:blipFill>
            <a:blip r:embed="rId5">
              <a:alphaModFix amt="85000"/>
            </a:blip>
            <a:stretch>
              <a:fillRect/>
            </a:stretch>
          </p:blipFill>
          <p:spPr>
            <a:xfrm>
              <a:off x="7488738" y="3548194"/>
              <a:ext cx="4703262" cy="2624667"/>
            </a:xfrm>
            <a:prstGeom prst="rect">
              <a:avLst/>
            </a:prstGeom>
          </p:spPr>
        </p:pic>
        <p:sp>
          <p:nvSpPr>
            <p:cNvPr id="8" name="フレーム 7">
              <a:extLst>
                <a:ext uri="{FF2B5EF4-FFF2-40B4-BE49-F238E27FC236}">
                  <a16:creationId xmlns:a16="http://schemas.microsoft.com/office/drawing/2014/main" id="{CB174841-3E53-C344-AC8D-5FC933B46A22}"/>
                </a:ext>
              </a:extLst>
            </p:cNvPr>
            <p:cNvSpPr/>
            <p:nvPr/>
          </p:nvSpPr>
          <p:spPr>
            <a:xfrm>
              <a:off x="7437116" y="3471147"/>
              <a:ext cx="4754884" cy="2778762"/>
            </a:xfrm>
            <a:prstGeom prst="frame">
              <a:avLst>
                <a:gd name="adj1" fmla="val 3468"/>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1" name="直線コネクタ 10">
            <a:extLst>
              <a:ext uri="{FF2B5EF4-FFF2-40B4-BE49-F238E27FC236}">
                <a16:creationId xmlns:a16="http://schemas.microsoft.com/office/drawing/2014/main" id="{0EB46DED-A60B-804B-AE40-43C1E2D8AE88}"/>
              </a:ext>
            </a:extLst>
          </p:cNvPr>
          <p:cNvCxnSpPr/>
          <p:nvPr/>
        </p:nvCxnSpPr>
        <p:spPr>
          <a:xfrm>
            <a:off x="3525521" y="6258560"/>
            <a:ext cx="767644"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D4DA44-1279-5A45-BFD5-23B61308BAB7}"/>
              </a:ext>
            </a:extLst>
          </p:cNvPr>
          <p:cNvSpPr txBox="1"/>
          <p:nvPr/>
        </p:nvSpPr>
        <p:spPr>
          <a:xfrm>
            <a:off x="-158044" y="6635562"/>
            <a:ext cx="12350044" cy="246221"/>
          </a:xfrm>
          <a:prstGeom prst="rect">
            <a:avLst/>
          </a:prstGeom>
          <a:noFill/>
        </p:spPr>
        <p:txBody>
          <a:bodyPr wrap="square" rtlCol="0">
            <a:spAutoFit/>
          </a:bodyPr>
          <a:lstStyle/>
          <a:p>
            <a:pPr algn="r"/>
            <a:r>
              <a:rPr lang="en" altLang="ja-JP" sz="1000" dirty="0"/>
              <a:t>D-Wave Systems Inc. The D-Wave 2000Q™ Quantum Computer Technology Overview. https://</a:t>
            </a:r>
            <a:r>
              <a:rPr lang="en" altLang="ja-JP" sz="1000" dirty="0" err="1"/>
              <a:t>www.dwavesys.com</a:t>
            </a:r>
            <a:r>
              <a:rPr lang="en" altLang="ja-JP" sz="1000" dirty="0"/>
              <a:t>/sites/default/files/D-Wave%202000Q%20Tech%20Collateral_0117F_0.pdf</a:t>
            </a:r>
          </a:p>
        </p:txBody>
      </p:sp>
    </p:spTree>
    <p:extLst>
      <p:ext uri="{BB962C8B-B14F-4D97-AF65-F5344CB8AC3E}">
        <p14:creationId xmlns:p14="http://schemas.microsoft.com/office/powerpoint/2010/main" val="416120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AC0F18-32C4-0E45-9478-F3F6C0594B0A}"/>
              </a:ext>
            </a:extLst>
          </p:cNvPr>
          <p:cNvSpPr>
            <a:spLocks noGrp="1"/>
          </p:cNvSpPr>
          <p:nvPr>
            <p:ph type="title"/>
          </p:nvPr>
        </p:nvSpPr>
        <p:spPr>
          <a:xfrm>
            <a:off x="595918" y="215496"/>
            <a:ext cx="11000162" cy="1325563"/>
          </a:xfrm>
        </p:spPr>
        <p:txBody>
          <a:bodyPr/>
          <a:lstStyle/>
          <a:p>
            <a:pPr algn="ctr"/>
            <a:r>
              <a:rPr kumimoji="1" lang="ja-JP" altLang="en-US"/>
              <a:t>イジングモデルを用いた</a:t>
            </a:r>
            <a:br>
              <a:rPr kumimoji="1" lang="en-US" altLang="ja-JP" dirty="0"/>
            </a:br>
            <a:r>
              <a:rPr kumimoji="1" lang="ja-JP" altLang="en-US"/>
              <a:t>正確ロジスティック回帰分析を実施</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F5058B8-6712-2441-B1B7-52A93FEA51B0}"/>
                  </a:ext>
                </a:extLst>
              </p:cNvPr>
              <p:cNvSpPr>
                <a:spLocks noGrp="1"/>
              </p:cNvSpPr>
              <p:nvPr>
                <p:ph idx="1"/>
              </p:nvPr>
            </p:nvSpPr>
            <p:spPr>
              <a:xfrm>
                <a:off x="297958" y="1743006"/>
                <a:ext cx="11596082" cy="4899498"/>
              </a:xfrm>
            </p:spPr>
            <p:txBody>
              <a:bodyPr>
                <a:normAutofit/>
              </a:bodyPr>
              <a:lstStyle/>
              <a:p>
                <a:pPr>
                  <a:lnSpc>
                    <a:spcPct val="100000"/>
                  </a:lnSpc>
                </a:pPr>
                <a:r>
                  <a:rPr lang="en-US" altLang="ja-JP" u="sng" dirty="0"/>
                  <a:t>“</a:t>
                </a:r>
                <a:r>
                  <a:rPr lang="ja-JP" altLang="en-US" u="sng"/>
                  <a:t>説明変数以外に対して条件づけし条件を満たす</a:t>
                </a:r>
                <a14:m>
                  <m:oMath xmlns:m="http://schemas.openxmlformats.org/officeDocument/2006/math">
                    <m:r>
                      <a:rPr lang="en-US" altLang="ja-JP" i="1" u="sng">
                        <a:latin typeface="Cambria Math" panose="02040503050406030204" pitchFamily="18" charset="0"/>
                      </a:rPr>
                      <m:t>𝑌</m:t>
                    </m:r>
                  </m:oMath>
                </a14:m>
                <a:r>
                  <a:rPr lang="ja-JP" altLang="en-US" u="sng"/>
                  <a:t>を全列挙する</a:t>
                </a:r>
                <a:r>
                  <a:rPr lang="ja-JP" altLang="en-US"/>
                  <a:t>過程”</a:t>
                </a:r>
                <a:endParaRPr lang="en-US" altLang="ja-JP" dirty="0"/>
              </a:p>
              <a:p>
                <a:pPr marL="0" indent="0" algn="ctr">
                  <a:lnSpc>
                    <a:spcPct val="100000"/>
                  </a:lnSpc>
                  <a:buNone/>
                </a:pPr>
                <a:r>
                  <a:rPr lang="ja-JP" altLang="en-US"/>
                  <a:t>⇓</a:t>
                </a:r>
                <a:endParaRPr lang="en-US" altLang="ja-JP" dirty="0"/>
              </a:p>
              <a:p>
                <a:pPr marL="0" indent="0">
                  <a:lnSpc>
                    <a:spcPct val="100000"/>
                  </a:lnSpc>
                  <a:buNone/>
                </a:pPr>
                <a:r>
                  <a:rPr lang="ja-JP" altLang="en-US"/>
                  <a:t>　　“</a:t>
                </a:r>
                <a:r>
                  <a:rPr lang="ja-JP" altLang="en-US" u="sng"/>
                  <a:t>ベクトル</a:t>
                </a:r>
                <a14:m>
                  <m:oMath xmlns:m="http://schemas.openxmlformats.org/officeDocument/2006/math">
                    <m:r>
                      <a:rPr lang="en-US" altLang="ja-JP" i="1" u="sng">
                        <a:latin typeface="Cambria Math" panose="02040503050406030204" pitchFamily="18" charset="0"/>
                      </a:rPr>
                      <m:t>𝑦</m:t>
                    </m:r>
                    <m:r>
                      <a:rPr lang="ja-JP" altLang="en-US" i="1" u="sng">
                        <a:latin typeface="Cambria Math" panose="02040503050406030204" pitchFamily="18" charset="0"/>
                      </a:rPr>
                      <m:t>の</m:t>
                    </m:r>
                  </m:oMath>
                </a14:m>
                <a:r>
                  <a:rPr lang="ja-JP" altLang="en-US" u="sng"/>
                  <a:t>イジングモデルを用いた基底状態サンプリング</a:t>
                </a:r>
                <a:r>
                  <a:rPr lang="ja-JP" altLang="en-US"/>
                  <a:t>”</a:t>
                </a:r>
                <a:endParaRPr lang="en-US" altLang="ja-JP" dirty="0"/>
              </a:p>
              <a:p>
                <a:pPr marL="0" indent="0">
                  <a:lnSpc>
                    <a:spcPct val="100000"/>
                  </a:lnSpc>
                  <a:buNone/>
                </a:pPr>
                <a:endParaRPr lang="en-US" altLang="ja-JP" sz="800" dirty="0"/>
              </a:p>
              <a:p>
                <a:pPr>
                  <a:lnSpc>
                    <a:spcPct val="100000"/>
                  </a:lnSpc>
                </a:pPr>
                <a:r>
                  <a:rPr lang="ja-JP" altLang="en-US" u="sng"/>
                  <a:t>基底状態サンプリング</a:t>
                </a:r>
                <a:r>
                  <a:rPr lang="ja-JP" altLang="en-US"/>
                  <a:t>にて使用したエネルギー関数：</a:t>
                </a:r>
                <a:endParaRPr lang="en-US" altLang="ja-JP" dirty="0"/>
              </a:p>
              <a:p>
                <a:pPr marL="0" indent="0">
                  <a:lnSpc>
                    <a:spcPct val="100000"/>
                  </a:lnSpc>
                  <a:buNone/>
                </a:pPr>
                <a14:m>
                  <m:oMathPara xmlns:m="http://schemas.openxmlformats.org/officeDocument/2006/math">
                    <m:oMathParaPr>
                      <m:jc m:val="center"/>
                    </m:oMathParaPr>
                    <m:oMath xmlns:m="http://schemas.openxmlformats.org/officeDocument/2006/math">
                      <m:r>
                        <a:rPr lang="ja-JP" altLang="en-US" sz="2400" i="1">
                          <a:latin typeface="Cambria Math" panose="02040503050406030204" pitchFamily="18" charset="0"/>
                        </a:rPr>
                        <m:t>　</m:t>
                      </m:r>
                      <m:r>
                        <a:rPr lang="en-US" altLang="ja-JP" sz="2400" i="1" smtClean="0">
                          <a:latin typeface="Cambria Math" panose="02040503050406030204" pitchFamily="18" charset="0"/>
                        </a:rPr>
                        <m:t>𝐻</m:t>
                      </m:r>
                      <m:r>
                        <a:rPr lang="en-US" altLang="ja-JP" sz="2400">
                          <a:latin typeface="Cambria Math" panose="02040503050406030204" pitchFamily="18" charset="0"/>
                        </a:rPr>
                        <m:t>= </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𝑡</m:t>
                                      </m:r>
                                    </m:e>
                                  </m:acc>
                                </m:e>
                                <m:sub>
                                  <m:r>
                                    <a:rPr lang="en-US" altLang="ja-JP" sz="2400" b="0" i="1" smtClean="0">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𝑡</m:t>
                                  </m:r>
                                </m:e>
                                <m:sub>
                                  <m:r>
                                    <a:rPr lang="en-US" altLang="ja-JP" sz="2400" i="1">
                                      <a:latin typeface="Cambria Math" panose="02040503050406030204" pitchFamily="18" charset="0"/>
                                    </a:rPr>
                                    <m:t>0</m:t>
                                  </m:r>
                                </m:sub>
                              </m:sSub>
                            </m:e>
                          </m:d>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nary>
                        <m:naryPr>
                          <m:chr m:val="∑"/>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𝑗</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𝑘</m:t>
                          </m:r>
                        </m:sub>
                        <m:sup>
                          <m:r>
                            <a:rPr lang="en-US" altLang="ja-JP" sz="2400" i="1">
                              <a:latin typeface="Cambria Math" panose="02040503050406030204" pitchFamily="18" charset="0"/>
                            </a:rPr>
                            <m:t>𝑚</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𝑡</m:t>
                                          </m:r>
                                        </m:e>
                                      </m:acc>
                                    </m:e>
                                    <m:sub>
                                      <m:r>
                                        <a:rPr lang="en-US" altLang="ja-JP" sz="2400" b="0" i="1" smtClean="0">
                                          <a:latin typeface="Cambria Math" panose="02040503050406030204" pitchFamily="18" charset="0"/>
                                        </a:rPr>
                                        <m:t>𝑗</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𝑡</m:t>
                                      </m:r>
                                    </m:e>
                                    <m:sub>
                                      <m:r>
                                        <a:rPr lang="en-US" altLang="ja-JP" sz="2400" b="0" i="1" smtClean="0">
                                          <a:latin typeface="Cambria Math" panose="02040503050406030204" pitchFamily="18" charset="0"/>
                                        </a:rPr>
                                        <m:t>𝑗</m:t>
                                      </m:r>
                                    </m:sub>
                                  </m:sSub>
                                </m:e>
                              </m:d>
                            </m:e>
                            <m:sup>
                              <m:r>
                                <a:rPr lang="en-US" altLang="ja-JP" sz="2400" i="1">
                                  <a:latin typeface="Cambria Math" panose="02040503050406030204" pitchFamily="18" charset="0"/>
                                </a:rPr>
                                <m:t>2</m:t>
                              </m:r>
                            </m:sup>
                          </m:sSup>
                        </m:e>
                      </m:nary>
                    </m:oMath>
                  </m:oMathPara>
                </a14:m>
                <a:endParaRPr lang="en-US" altLang="ja-JP" sz="2400" dirty="0"/>
              </a:p>
              <a:p>
                <a:pPr marL="0" indent="0">
                  <a:lnSpc>
                    <a:spcPct val="100000"/>
                  </a:lnSpc>
                  <a:buNone/>
                </a:pPr>
                <a:endParaRPr lang="en-US" altLang="ja-JP" sz="1200" dirty="0"/>
              </a:p>
              <a:p>
                <a:pPr marL="0" indent="0">
                  <a:lnSpc>
                    <a:spcPct val="100000"/>
                  </a:lnSpc>
                  <a:buNone/>
                </a:pPr>
                <a:endParaRPr lang="en-US" altLang="ja-JP" sz="2600" dirty="0"/>
              </a:p>
              <a:p>
                <a:pPr marL="0" indent="0">
                  <a:lnSpc>
                    <a:spcPct val="100000"/>
                  </a:lnSpc>
                  <a:buNone/>
                </a:pPr>
                <a:endParaRPr lang="en-US" altLang="ja-JP" sz="800" dirty="0"/>
              </a:p>
              <a:p>
                <a:pPr>
                  <a:lnSpc>
                    <a:spcPct val="100000"/>
                  </a:lnSpc>
                </a:pP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7F5058B8-6712-2441-B1B7-52A93FEA51B0}"/>
                  </a:ext>
                </a:extLst>
              </p:cNvPr>
              <p:cNvSpPr>
                <a:spLocks noGrp="1" noRot="1" noChangeAspect="1" noMove="1" noResize="1" noEditPoints="1" noAdjustHandles="1" noChangeArrowheads="1" noChangeShapeType="1" noTextEdit="1"/>
              </p:cNvSpPr>
              <p:nvPr>
                <p:ph idx="1"/>
              </p:nvPr>
            </p:nvSpPr>
            <p:spPr>
              <a:xfrm>
                <a:off x="297958" y="1743006"/>
                <a:ext cx="11596082" cy="4899498"/>
              </a:xfrm>
              <a:blipFill>
                <a:blip r:embed="rId3"/>
                <a:stretch>
                  <a:fillRect l="-985" t="-1292" b="-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34A2809-B5E8-3544-AB21-57DADDAFA442}"/>
                  </a:ext>
                </a:extLst>
              </p:cNvPr>
              <p:cNvSpPr/>
              <p:nvPr/>
            </p:nvSpPr>
            <p:spPr>
              <a:xfrm>
                <a:off x="4407830" y="5289697"/>
                <a:ext cx="386849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𝑡</m:t>
                              </m:r>
                            </m:e>
                          </m:acc>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nary>
                        <m:naryPr>
                          <m:chr m:val="∑"/>
                          <m:limLoc m:val="undOvr"/>
                          <m:ctrlPr>
                            <a:rPr lang="ja-JP" altLang="ja-JP" sz="2400" i="1">
                              <a:latin typeface="Cambria Math" panose="02040503050406030204" pitchFamily="18" charset="0"/>
                            </a:rPr>
                          </m:ctrlPr>
                        </m:naryPr>
                        <m:sub>
                          <m:r>
                            <a:rPr lang="en-US" altLang="ja-JP" sz="2400" i="1">
                              <a:latin typeface="Cambria Math" panose="02040503050406030204" pitchFamily="18" charset="0"/>
                            </a:rPr>
                            <m:t>𝑖</m:t>
                          </m:r>
                          <m:r>
                            <a:rPr lang="en-US" altLang="ja-JP" sz="2400" i="1">
                              <a:latin typeface="Cambria Math" panose="02040503050406030204" pitchFamily="18" charset="0"/>
                            </a:rPr>
                            <m:t>=1</m:t>
                          </m:r>
                        </m:sub>
                        <m:sup>
                          <m:r>
                            <a:rPr lang="en-US" altLang="ja-JP" sz="2400" i="1">
                              <a:latin typeface="Cambria Math" panose="02040503050406030204" pitchFamily="18" charset="0"/>
                            </a:rPr>
                            <m:t>𝑛</m:t>
                          </m:r>
                        </m:sup>
                        <m:e>
                          <m:sSub>
                            <m:sSubPr>
                              <m:ctrlPr>
                                <a:rPr lang="ja-JP"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𝑦</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r>
                            <a:rPr lang="ja-JP" altLang="en-US" sz="2400" i="1">
                              <a:latin typeface="Cambria Math" panose="02040503050406030204" pitchFamily="18" charset="0"/>
                            </a:rPr>
                            <m:t>　</m:t>
                          </m:r>
                          <m:r>
                            <a:rPr lang="en-US" altLang="ja-JP" sz="2400" i="1">
                              <a:latin typeface="Cambria Math" panose="02040503050406030204" pitchFamily="18" charset="0"/>
                            </a:rPr>
                            <m:t> </m:t>
                          </m:r>
                        </m:e>
                      </m:nary>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𝑡</m:t>
                              </m:r>
                            </m:e>
                          </m:acc>
                        </m:e>
                        <m:sub>
                          <m:r>
                            <a:rPr lang="en-US" altLang="ja-JP" sz="2400" i="1">
                              <a:latin typeface="Cambria Math" panose="02040503050406030204" pitchFamily="18" charset="0"/>
                            </a:rPr>
                            <m:t>𝑗</m:t>
                          </m:r>
                        </m:sub>
                      </m:sSub>
                      <m:r>
                        <a:rPr lang="en-US" altLang="ja-JP" sz="2400" i="1">
                          <a:latin typeface="Cambria Math" panose="02040503050406030204" pitchFamily="18" charset="0"/>
                        </a:rPr>
                        <m:t>=</m:t>
                      </m:r>
                      <m:nary>
                        <m:naryPr>
                          <m:chr m:val="∑"/>
                          <m:limLoc m:val="undOvr"/>
                          <m:ctrlPr>
                            <a:rPr lang="ja-JP" altLang="ja-JP" sz="2400" i="1">
                              <a:latin typeface="Cambria Math" panose="02040503050406030204" pitchFamily="18" charset="0"/>
                            </a:rPr>
                          </m:ctrlPr>
                        </m:naryPr>
                        <m:sub>
                          <m:r>
                            <a:rPr lang="en-US" altLang="ja-JP" sz="2400" i="1">
                              <a:latin typeface="Cambria Math" panose="02040503050406030204" pitchFamily="18" charset="0"/>
                            </a:rPr>
                            <m:t>𝑖</m:t>
                          </m:r>
                          <m:r>
                            <a:rPr lang="en-US" altLang="ja-JP" sz="2400" i="1">
                              <a:latin typeface="Cambria Math" panose="02040503050406030204" pitchFamily="18" charset="0"/>
                            </a:rPr>
                            <m:t>=1</m:t>
                          </m:r>
                        </m:sub>
                        <m:sup>
                          <m:r>
                            <a:rPr lang="en-US" altLang="ja-JP" sz="2400" i="1">
                              <a:latin typeface="Cambria Math" panose="02040503050406030204" pitchFamily="18" charset="0"/>
                            </a:rPr>
                            <m:t>𝑛</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𝑗𝑖</m:t>
                              </m:r>
                            </m:sub>
                          </m:sSub>
                          <m:sSub>
                            <m:sSubPr>
                              <m:ctrlPr>
                                <a:rPr lang="ja-JP" altLang="ja-JP" sz="2400" i="1">
                                  <a:latin typeface="Cambria Math" panose="02040503050406030204" pitchFamily="18" charset="0"/>
                                </a:rPr>
                              </m:ctrlPr>
                            </m:sSubPr>
                            <m:e>
                              <m:acc>
                                <m:accPr>
                                  <m:chr m:val="̂"/>
                                  <m:ctrlPr>
                                    <a:rPr lang="ja-JP" altLang="en-US" sz="2400" i="1">
                                      <a:latin typeface="Cambria Math" panose="02040503050406030204" pitchFamily="18" charset="0"/>
                                    </a:rPr>
                                  </m:ctrlPr>
                                </m:accPr>
                                <m:e>
                                  <m:r>
                                    <a:rPr lang="en-US" altLang="ja-JP" sz="2400" i="1">
                                      <a:latin typeface="Cambria Math" panose="02040503050406030204" pitchFamily="18" charset="0"/>
                                    </a:rPr>
                                    <m:t>𝑦</m:t>
                                  </m:r>
                                </m:e>
                              </m:acc>
                            </m:e>
                            <m:sub>
                              <m:r>
                                <a:rPr lang="en-US" altLang="ja-JP" sz="2400" i="1">
                                  <a:latin typeface="Cambria Math" panose="02040503050406030204" pitchFamily="18" charset="0"/>
                                </a:rPr>
                                <m:t>𝑖</m:t>
                              </m:r>
                            </m:sub>
                          </m:sSub>
                        </m:e>
                      </m:nary>
                    </m:oMath>
                  </m:oMathPara>
                </a14:m>
                <a:endParaRPr lang="ja-JP" altLang="en-US" sz="2400"/>
              </a:p>
            </p:txBody>
          </p:sp>
        </mc:Choice>
        <mc:Fallback xmlns="">
          <p:sp>
            <p:nvSpPr>
              <p:cNvPr id="5" name="正方形/長方形 4">
                <a:extLst>
                  <a:ext uri="{FF2B5EF4-FFF2-40B4-BE49-F238E27FC236}">
                    <a16:creationId xmlns:a16="http://schemas.microsoft.com/office/drawing/2014/main" id="{534A2809-B5E8-3544-AB21-57DADDAFA442}"/>
                  </a:ext>
                </a:extLst>
              </p:cNvPr>
              <p:cNvSpPr>
                <a:spLocks noRot="1" noChangeAspect="1" noMove="1" noResize="1" noEditPoints="1" noAdjustHandles="1" noChangeArrowheads="1" noChangeShapeType="1" noTextEdit="1"/>
              </p:cNvSpPr>
              <p:nvPr/>
            </p:nvSpPr>
            <p:spPr>
              <a:xfrm>
                <a:off x="4407830" y="5289697"/>
                <a:ext cx="3868495" cy="1100558"/>
              </a:xfrm>
              <a:prstGeom prst="rect">
                <a:avLst/>
              </a:prstGeom>
              <a:blipFill>
                <a:blip r:embed="rId4"/>
                <a:stretch>
                  <a:fillRect l="-9508" t="-105682" b="-161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5993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E7D81-1B01-7747-A0F6-13C41A27489E}"/>
              </a:ext>
            </a:extLst>
          </p:cNvPr>
          <p:cNvSpPr>
            <a:spLocks noGrp="1"/>
          </p:cNvSpPr>
          <p:nvPr>
            <p:ph type="title"/>
          </p:nvPr>
        </p:nvSpPr>
        <p:spPr>
          <a:xfrm>
            <a:off x="679230" y="203957"/>
            <a:ext cx="10833538" cy="1325563"/>
          </a:xfrm>
        </p:spPr>
        <p:txBody>
          <a:bodyPr/>
          <a:lstStyle/>
          <a:p>
            <a:r>
              <a:rPr lang="ja-JP" altLang="en-US"/>
              <a:t>使用した基底状態サンプリング</a:t>
            </a:r>
            <a:r>
              <a:rPr kumimoji="1" lang="ja-JP" altLang="en-US"/>
              <a:t>は</a:t>
            </a:r>
            <a:r>
              <a:rPr kumimoji="1" lang="en-US" altLang="ja-JP" dirty="0"/>
              <a:t>SA, QA</a:t>
            </a:r>
            <a:endParaRPr kumimoji="1" lang="ja-JP" altLang="en-US"/>
          </a:p>
        </p:txBody>
      </p:sp>
      <p:sp>
        <p:nvSpPr>
          <p:cNvPr id="3" name="コンテンツ プレースホルダー 2">
            <a:extLst>
              <a:ext uri="{FF2B5EF4-FFF2-40B4-BE49-F238E27FC236}">
                <a16:creationId xmlns:a16="http://schemas.microsoft.com/office/drawing/2014/main" id="{A8CDA943-85CD-BF46-AE79-CED3AB9FBC7B}"/>
              </a:ext>
            </a:extLst>
          </p:cNvPr>
          <p:cNvSpPr>
            <a:spLocks noGrp="1"/>
          </p:cNvSpPr>
          <p:nvPr>
            <p:ph idx="1"/>
          </p:nvPr>
        </p:nvSpPr>
        <p:spPr>
          <a:xfrm>
            <a:off x="239034" y="1526123"/>
            <a:ext cx="5440725" cy="5331877"/>
          </a:xfrm>
        </p:spPr>
        <p:txBody>
          <a:bodyPr/>
          <a:lstStyle/>
          <a:p>
            <a:r>
              <a:rPr lang="ja-JP" altLang="en-US"/>
              <a:t>シミュレーテッドアニーリング</a:t>
            </a:r>
            <a:r>
              <a:rPr lang="en-US" altLang="ja-JP" dirty="0"/>
              <a:t>(</a:t>
            </a:r>
            <a:r>
              <a:rPr kumimoji="1" lang="en-US" altLang="ja-JP" dirty="0"/>
              <a:t>SA)</a:t>
            </a:r>
          </a:p>
          <a:p>
            <a:pPr lvl="1"/>
            <a:r>
              <a:rPr kumimoji="1" lang="ja-JP" altLang="en-US"/>
              <a:t>熱ゆらぎを利用</a:t>
            </a:r>
            <a:endParaRPr kumimoji="1" lang="en-US" altLang="ja-JP" dirty="0"/>
          </a:p>
          <a:p>
            <a:pPr lvl="1"/>
            <a:endParaRPr lang="en-US" altLang="ja-JP" dirty="0"/>
          </a:p>
          <a:p>
            <a:pPr marL="457200" lvl="1" indent="0">
              <a:buNone/>
            </a:pPr>
            <a:endParaRPr lang="en-US" altLang="ja-JP" sz="800" dirty="0"/>
          </a:p>
          <a:p>
            <a:pPr marL="457200" lvl="1" indent="0">
              <a:buNone/>
            </a:pPr>
            <a:r>
              <a:rPr lang="ja-JP" altLang="en-US" sz="1800"/>
              <a:t>各状態列を</a:t>
            </a:r>
            <a:r>
              <a:rPr lang="en-US" altLang="ja-JP" sz="1800" dirty="0"/>
              <a:t>MCMC</a:t>
            </a:r>
            <a:r>
              <a:rPr lang="ja-JP" altLang="en-US" sz="1800"/>
              <a:t>を用いて生成しつつ、　　疑似温度を次第に下げていく</a:t>
            </a:r>
            <a:endParaRPr lang="en-US" altLang="ja-JP" sz="1800" dirty="0"/>
          </a:p>
          <a:p>
            <a:pPr marL="457200" lvl="1" indent="0">
              <a:buNone/>
            </a:pPr>
            <a:endParaRPr kumimoji="1" lang="ja-JP" altLang="en-US" sz="1800"/>
          </a:p>
        </p:txBody>
      </p:sp>
      <p:sp>
        <p:nvSpPr>
          <p:cNvPr id="35" name="コンテンツ プレースホルダー 2">
            <a:extLst>
              <a:ext uri="{FF2B5EF4-FFF2-40B4-BE49-F238E27FC236}">
                <a16:creationId xmlns:a16="http://schemas.microsoft.com/office/drawing/2014/main" id="{5995E4F4-19D9-4843-801E-3521EC7FBDF5}"/>
              </a:ext>
            </a:extLst>
          </p:cNvPr>
          <p:cNvSpPr txBox="1">
            <a:spLocks/>
          </p:cNvSpPr>
          <p:nvPr/>
        </p:nvSpPr>
        <p:spPr>
          <a:xfrm>
            <a:off x="6096000" y="1503941"/>
            <a:ext cx="6069185" cy="5331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QA</a:t>
            </a:r>
          </a:p>
          <a:p>
            <a:pPr lvl="1"/>
            <a:r>
              <a:rPr lang="ja-JP" altLang="en-US"/>
              <a:t>量子ゆらぎを利用</a:t>
            </a:r>
          </a:p>
        </p:txBody>
      </p:sp>
      <p:grpSp>
        <p:nvGrpSpPr>
          <p:cNvPr id="80" name="グループ化 79">
            <a:extLst>
              <a:ext uri="{FF2B5EF4-FFF2-40B4-BE49-F238E27FC236}">
                <a16:creationId xmlns:a16="http://schemas.microsoft.com/office/drawing/2014/main" id="{20BC0793-3835-8040-A6E4-51797CAA4543}"/>
              </a:ext>
            </a:extLst>
          </p:cNvPr>
          <p:cNvGrpSpPr/>
          <p:nvPr/>
        </p:nvGrpSpPr>
        <p:grpSpPr>
          <a:xfrm>
            <a:off x="6784280" y="4631291"/>
            <a:ext cx="4710356" cy="2238861"/>
            <a:chOff x="6507759" y="3748477"/>
            <a:chExt cx="4710356" cy="2238861"/>
          </a:xfrm>
        </p:grpSpPr>
        <p:grpSp>
          <p:nvGrpSpPr>
            <p:cNvPr id="4" name="グループ化 3">
              <a:extLst>
                <a:ext uri="{FF2B5EF4-FFF2-40B4-BE49-F238E27FC236}">
                  <a16:creationId xmlns:a16="http://schemas.microsoft.com/office/drawing/2014/main" id="{984F2A97-0992-0D42-8AF1-CD5B00A3EB07}"/>
                </a:ext>
              </a:extLst>
            </p:cNvPr>
            <p:cNvGrpSpPr/>
            <p:nvPr/>
          </p:nvGrpSpPr>
          <p:grpSpPr>
            <a:xfrm>
              <a:off x="6507759" y="3748477"/>
              <a:ext cx="4710356" cy="2238861"/>
              <a:chOff x="6092932" y="2466152"/>
              <a:chExt cx="4710356" cy="2238861"/>
            </a:xfrm>
          </p:grpSpPr>
          <p:sp>
            <p:nvSpPr>
              <p:cNvPr id="5" name="フリーフォーム 4">
                <a:extLst>
                  <a:ext uri="{FF2B5EF4-FFF2-40B4-BE49-F238E27FC236}">
                    <a16:creationId xmlns:a16="http://schemas.microsoft.com/office/drawing/2014/main" id="{7EBC1AD1-C1F8-D041-903E-F64E5EE3BE33}"/>
                  </a:ext>
                </a:extLst>
              </p:cNvPr>
              <p:cNvSpPr/>
              <p:nvPr/>
            </p:nvSpPr>
            <p:spPr>
              <a:xfrm>
                <a:off x="6740334" y="2685376"/>
                <a:ext cx="3182277" cy="1298866"/>
              </a:xfrm>
              <a:custGeom>
                <a:avLst/>
                <a:gdLst>
                  <a:gd name="connsiteX0" fmla="*/ 0 w 3182277"/>
                  <a:gd name="connsiteY0" fmla="*/ 84675 h 1298866"/>
                  <a:gd name="connsiteX1" fmla="*/ 258417 w 3182277"/>
                  <a:gd name="connsiteY1" fmla="*/ 541875 h 1298866"/>
                  <a:gd name="connsiteX2" fmla="*/ 337930 w 3182277"/>
                  <a:gd name="connsiteY2" fmla="*/ 184067 h 1298866"/>
                  <a:gd name="connsiteX3" fmla="*/ 536713 w 3182277"/>
                  <a:gd name="connsiteY3" fmla="*/ 1058710 h 1298866"/>
                  <a:gd name="connsiteX4" fmla="*/ 655982 w 3182277"/>
                  <a:gd name="connsiteY4" fmla="*/ 521997 h 1298866"/>
                  <a:gd name="connsiteX5" fmla="*/ 874643 w 3182277"/>
                  <a:gd name="connsiteY5" fmla="*/ 1297249 h 1298866"/>
                  <a:gd name="connsiteX6" fmla="*/ 1053547 w 3182277"/>
                  <a:gd name="connsiteY6" fmla="*/ 442484 h 1298866"/>
                  <a:gd name="connsiteX7" fmla="*/ 1192695 w 3182277"/>
                  <a:gd name="connsiteY7" fmla="*/ 999075 h 1298866"/>
                  <a:gd name="connsiteX8" fmla="*/ 1351721 w 3182277"/>
                  <a:gd name="connsiteY8" fmla="*/ 323215 h 1298866"/>
                  <a:gd name="connsiteX9" fmla="*/ 1669773 w 3182277"/>
                  <a:gd name="connsiteY9" fmla="*/ 1237615 h 1298866"/>
                  <a:gd name="connsiteX10" fmla="*/ 1868556 w 3182277"/>
                  <a:gd name="connsiteY10" fmla="*/ 223823 h 1298866"/>
                  <a:gd name="connsiteX11" fmla="*/ 1987826 w 3182277"/>
                  <a:gd name="connsiteY11" fmla="*/ 780415 h 1298866"/>
                  <a:gd name="connsiteX12" fmla="*/ 2146852 w 3182277"/>
                  <a:gd name="connsiteY12" fmla="*/ 323215 h 1298866"/>
                  <a:gd name="connsiteX13" fmla="*/ 2365513 w 3182277"/>
                  <a:gd name="connsiteY13" fmla="*/ 1297249 h 1298866"/>
                  <a:gd name="connsiteX14" fmla="*/ 2504660 w 3182277"/>
                  <a:gd name="connsiteY14" fmla="*/ 561754 h 1298866"/>
                  <a:gd name="connsiteX15" fmla="*/ 2643808 w 3182277"/>
                  <a:gd name="connsiteY15" fmla="*/ 879806 h 1298866"/>
                  <a:gd name="connsiteX16" fmla="*/ 2763078 w 3182277"/>
                  <a:gd name="connsiteY16" fmla="*/ 362971 h 1298866"/>
                  <a:gd name="connsiteX17" fmla="*/ 2822713 w 3182277"/>
                  <a:gd name="connsiteY17" fmla="*/ 641267 h 1298866"/>
                  <a:gd name="connsiteX18" fmla="*/ 3140765 w 3182277"/>
                  <a:gd name="connsiteY18" fmla="*/ 44919 h 1298866"/>
                  <a:gd name="connsiteX19" fmla="*/ 3180521 w 3182277"/>
                  <a:gd name="connsiteY19" fmla="*/ 44919 h 1298866"/>
                  <a:gd name="connsiteX20" fmla="*/ 3160643 w 3182277"/>
                  <a:gd name="connsiteY20" fmla="*/ 64797 h 12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2277" h="1298866">
                    <a:moveTo>
                      <a:pt x="0" y="84675"/>
                    </a:moveTo>
                    <a:cubicBezTo>
                      <a:pt x="101047" y="304992"/>
                      <a:pt x="202095" y="525310"/>
                      <a:pt x="258417" y="541875"/>
                    </a:cubicBezTo>
                    <a:cubicBezTo>
                      <a:pt x="314739" y="558440"/>
                      <a:pt x="291547" y="97928"/>
                      <a:pt x="337930" y="184067"/>
                    </a:cubicBezTo>
                    <a:cubicBezTo>
                      <a:pt x="384313" y="270206"/>
                      <a:pt x="483704" y="1002388"/>
                      <a:pt x="536713" y="1058710"/>
                    </a:cubicBezTo>
                    <a:cubicBezTo>
                      <a:pt x="589722" y="1115032"/>
                      <a:pt x="599660" y="482241"/>
                      <a:pt x="655982" y="521997"/>
                    </a:cubicBezTo>
                    <a:cubicBezTo>
                      <a:pt x="712304" y="561753"/>
                      <a:pt x="808382" y="1310501"/>
                      <a:pt x="874643" y="1297249"/>
                    </a:cubicBezTo>
                    <a:cubicBezTo>
                      <a:pt x="940904" y="1283997"/>
                      <a:pt x="1000538" y="492180"/>
                      <a:pt x="1053547" y="442484"/>
                    </a:cubicBezTo>
                    <a:cubicBezTo>
                      <a:pt x="1106556" y="392788"/>
                      <a:pt x="1142999" y="1018953"/>
                      <a:pt x="1192695" y="999075"/>
                    </a:cubicBezTo>
                    <a:cubicBezTo>
                      <a:pt x="1242391" y="979197"/>
                      <a:pt x="1272208" y="283458"/>
                      <a:pt x="1351721" y="323215"/>
                    </a:cubicBezTo>
                    <a:cubicBezTo>
                      <a:pt x="1431234" y="362972"/>
                      <a:pt x="1583634" y="1254180"/>
                      <a:pt x="1669773" y="1237615"/>
                    </a:cubicBezTo>
                    <a:cubicBezTo>
                      <a:pt x="1755912" y="1221050"/>
                      <a:pt x="1815547" y="300023"/>
                      <a:pt x="1868556" y="223823"/>
                    </a:cubicBezTo>
                    <a:cubicBezTo>
                      <a:pt x="1921565" y="147623"/>
                      <a:pt x="1941443" y="763850"/>
                      <a:pt x="1987826" y="780415"/>
                    </a:cubicBezTo>
                    <a:cubicBezTo>
                      <a:pt x="2034209" y="796980"/>
                      <a:pt x="2083904" y="237076"/>
                      <a:pt x="2146852" y="323215"/>
                    </a:cubicBezTo>
                    <a:cubicBezTo>
                      <a:pt x="2209800" y="409354"/>
                      <a:pt x="2305878" y="1257493"/>
                      <a:pt x="2365513" y="1297249"/>
                    </a:cubicBezTo>
                    <a:cubicBezTo>
                      <a:pt x="2425148" y="1337005"/>
                      <a:pt x="2458278" y="631328"/>
                      <a:pt x="2504660" y="561754"/>
                    </a:cubicBezTo>
                    <a:cubicBezTo>
                      <a:pt x="2551042" y="492180"/>
                      <a:pt x="2600738" y="912936"/>
                      <a:pt x="2643808" y="879806"/>
                    </a:cubicBezTo>
                    <a:cubicBezTo>
                      <a:pt x="2686878" y="846676"/>
                      <a:pt x="2733261" y="402727"/>
                      <a:pt x="2763078" y="362971"/>
                    </a:cubicBezTo>
                    <a:cubicBezTo>
                      <a:pt x="2792895" y="323215"/>
                      <a:pt x="2759765" y="694276"/>
                      <a:pt x="2822713" y="641267"/>
                    </a:cubicBezTo>
                    <a:cubicBezTo>
                      <a:pt x="2885661" y="588258"/>
                      <a:pt x="3081130" y="144310"/>
                      <a:pt x="3140765" y="44919"/>
                    </a:cubicBezTo>
                    <a:cubicBezTo>
                      <a:pt x="3200400" y="-54472"/>
                      <a:pt x="3177208" y="41606"/>
                      <a:pt x="3180521" y="44919"/>
                    </a:cubicBezTo>
                    <a:cubicBezTo>
                      <a:pt x="3183834" y="48232"/>
                      <a:pt x="3172238" y="56514"/>
                      <a:pt x="3160643" y="647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DFC6E9A4-41E0-3B40-9244-C220BC6F2785}"/>
                  </a:ext>
                </a:extLst>
              </p:cNvPr>
              <p:cNvGrpSpPr/>
              <p:nvPr/>
            </p:nvGrpSpPr>
            <p:grpSpPr>
              <a:xfrm>
                <a:off x="6092932" y="2466152"/>
                <a:ext cx="4710356" cy="2238861"/>
                <a:chOff x="6092932" y="2466152"/>
                <a:chExt cx="4710356" cy="2238861"/>
              </a:xfrm>
            </p:grpSpPr>
            <p:sp>
              <p:nvSpPr>
                <p:cNvPr id="7" name="円/楕円 6">
                  <a:extLst>
                    <a:ext uri="{FF2B5EF4-FFF2-40B4-BE49-F238E27FC236}">
                      <a16:creationId xmlns:a16="http://schemas.microsoft.com/office/drawing/2014/main" id="{27E8F8C3-2302-A04D-BFC0-A2221D39CB17}"/>
                    </a:ext>
                  </a:extLst>
                </p:cNvPr>
                <p:cNvSpPr/>
                <p:nvPr/>
              </p:nvSpPr>
              <p:spPr>
                <a:xfrm>
                  <a:off x="8331472" y="389175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C1E4ACB9-B006-9449-BC99-33413CD6D549}"/>
                    </a:ext>
                  </a:extLst>
                </p:cNvPr>
                <p:cNvSpPr/>
                <p:nvPr/>
              </p:nvSpPr>
              <p:spPr>
                <a:xfrm>
                  <a:off x="9039220" y="39027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0F72272-38F6-4241-A3A0-A46E72083D40}"/>
                    </a:ext>
                  </a:extLst>
                </p:cNvPr>
                <p:cNvGrpSpPr/>
                <p:nvPr/>
              </p:nvGrpSpPr>
              <p:grpSpPr>
                <a:xfrm>
                  <a:off x="6092932" y="2466152"/>
                  <a:ext cx="4710356" cy="2238861"/>
                  <a:chOff x="6092932" y="2466152"/>
                  <a:chExt cx="4710356" cy="2238861"/>
                </a:xfrm>
              </p:grpSpPr>
              <p:grpSp>
                <p:nvGrpSpPr>
                  <p:cNvPr id="10" name="グループ化 9">
                    <a:extLst>
                      <a:ext uri="{FF2B5EF4-FFF2-40B4-BE49-F238E27FC236}">
                        <a16:creationId xmlns:a16="http://schemas.microsoft.com/office/drawing/2014/main" id="{1D37B9F8-AED7-184E-AB81-3DF94B73F241}"/>
                      </a:ext>
                    </a:extLst>
                  </p:cNvPr>
                  <p:cNvGrpSpPr/>
                  <p:nvPr/>
                </p:nvGrpSpPr>
                <p:grpSpPr>
                  <a:xfrm>
                    <a:off x="6092932" y="2466152"/>
                    <a:ext cx="4710356" cy="2238861"/>
                    <a:chOff x="6045311" y="2833511"/>
                    <a:chExt cx="4710356" cy="2238861"/>
                  </a:xfrm>
                </p:grpSpPr>
                <p:cxnSp>
                  <p:nvCxnSpPr>
                    <p:cNvPr id="12" name="直線矢印コネクタ 11">
                      <a:extLst>
                        <a:ext uri="{FF2B5EF4-FFF2-40B4-BE49-F238E27FC236}">
                          <a16:creationId xmlns:a16="http://schemas.microsoft.com/office/drawing/2014/main" id="{209A2B65-1C52-6A4D-B585-B7B93BFF9509}"/>
                        </a:ext>
                      </a:extLst>
                    </p:cNvPr>
                    <p:cNvCxnSpPr>
                      <a:cxnSpLocks/>
                    </p:cNvCxnSpPr>
                    <p:nvPr/>
                  </p:nvCxnSpPr>
                  <p:spPr>
                    <a:xfrm>
                      <a:off x="6457245" y="4628444"/>
                      <a:ext cx="401884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a:extLst>
                        <a:ext uri="{FF2B5EF4-FFF2-40B4-BE49-F238E27FC236}">
                          <a16:creationId xmlns:a16="http://schemas.microsoft.com/office/drawing/2014/main" id="{5D7561EB-AF35-C447-93F6-6CD5C6ECD691}"/>
                        </a:ext>
                      </a:extLst>
                    </p:cNvPr>
                    <p:cNvCxnSpPr>
                      <a:cxnSpLocks/>
                    </p:cNvCxnSpPr>
                    <p:nvPr/>
                  </p:nvCxnSpPr>
                  <p:spPr>
                    <a:xfrm flipV="1">
                      <a:off x="6598356" y="2833511"/>
                      <a:ext cx="0" cy="195862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円/楕円 13">
                      <a:extLst>
                        <a:ext uri="{FF2B5EF4-FFF2-40B4-BE49-F238E27FC236}">
                          <a16:creationId xmlns:a16="http://schemas.microsoft.com/office/drawing/2014/main" id="{ED6565EC-BC00-4048-A226-14AB992946C6}"/>
                        </a:ext>
                      </a:extLst>
                    </p:cNvPr>
                    <p:cNvSpPr/>
                    <p:nvPr/>
                  </p:nvSpPr>
                  <p:spPr>
                    <a:xfrm>
                      <a:off x="7479034" y="427752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D7DC695-A631-7640-97A1-174A03EE788F}"/>
                        </a:ext>
                      </a:extLst>
                    </p:cNvPr>
                    <p:cNvSpPr txBox="1"/>
                    <p:nvPr/>
                  </p:nvSpPr>
                  <p:spPr>
                    <a:xfrm>
                      <a:off x="9378423" y="4179323"/>
                      <a:ext cx="1377244" cy="370800"/>
                    </a:xfrm>
                    <a:prstGeom prst="rect">
                      <a:avLst/>
                    </a:prstGeom>
                    <a:noFill/>
                  </p:spPr>
                  <p:txBody>
                    <a:bodyPr wrap="square" rtlCol="0">
                      <a:spAutoFit/>
                    </a:bodyPr>
                    <a:lstStyle/>
                    <a:p>
                      <a:r>
                        <a:rPr kumimoji="1" lang="ja-JP" altLang="en-US"/>
                        <a:t>基底状態</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C0EC475C-6EDD-D94C-9A3D-4E01CC93E168}"/>
                            </a:ext>
                          </a:extLst>
                        </p:cNvPr>
                        <p:cNvSpPr txBox="1"/>
                        <p:nvPr/>
                      </p:nvSpPr>
                      <p:spPr>
                        <a:xfrm>
                          <a:off x="6598356" y="4703040"/>
                          <a:ext cx="3877732" cy="369332"/>
                        </a:xfrm>
                        <a:prstGeom prst="rect">
                          <a:avLst/>
                        </a:prstGeom>
                        <a:noFill/>
                      </p:spPr>
                      <p:txBody>
                        <a:bodyPr wrap="square" rtlCol="0">
                          <a:spAutoFit/>
                        </a:bodyPr>
                        <a:lstStyle/>
                        <a:p>
                          <a:r>
                            <a:rPr lang="ja-JP" altLang="en-US"/>
                            <a:t>スピンの状態（</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𝑁</m:t>
                                  </m:r>
                                </m:sup>
                              </m:sSup>
                              <m:r>
                                <a:rPr lang="ja-JP" altLang="en-US" i="1">
                                  <a:latin typeface="Cambria Math" panose="02040503050406030204" pitchFamily="18" charset="0"/>
                                </a:rPr>
                                <m:t>パターン</m:t>
                              </m:r>
                            </m:oMath>
                          </a14:m>
                          <a:r>
                            <a:rPr lang="ja-JP" altLang="en-US"/>
                            <a:t>）</a:t>
                          </a:r>
                          <a:endParaRPr kumimoji="1" lang="ja-JP" altLang="en-US"/>
                        </a:p>
                      </p:txBody>
                    </p:sp>
                  </mc:Choice>
                  <mc:Fallback xmlns="">
                    <p:sp>
                      <p:nvSpPr>
                        <p:cNvPr id="16" name="テキスト ボックス 15">
                          <a:extLst>
                            <a:ext uri="{FF2B5EF4-FFF2-40B4-BE49-F238E27FC236}">
                              <a16:creationId xmlns:a16="http://schemas.microsoft.com/office/drawing/2014/main" id="{C0EC475C-6EDD-D94C-9A3D-4E01CC93E168}"/>
                            </a:ext>
                          </a:extLst>
                        </p:cNvPr>
                        <p:cNvSpPr txBox="1">
                          <a:spLocks noRot="1" noChangeAspect="1" noMove="1" noResize="1" noEditPoints="1" noAdjustHandles="1" noChangeArrowheads="1" noChangeShapeType="1" noTextEdit="1"/>
                        </p:cNvSpPr>
                        <p:nvPr/>
                      </p:nvSpPr>
                      <p:spPr>
                        <a:xfrm>
                          <a:off x="6598356" y="4703040"/>
                          <a:ext cx="3877732" cy="369332"/>
                        </a:xfrm>
                        <a:prstGeom prst="rect">
                          <a:avLst/>
                        </a:prstGeom>
                        <a:blipFill>
                          <a:blip r:embed="rId3"/>
                          <a:stretch>
                            <a:fillRect l="-1303" t="-6667" b="-2666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4B64279F-B1FB-A548-8CE7-D2EDA49DACAB}"/>
                        </a:ext>
                      </a:extLst>
                    </p:cNvPr>
                    <p:cNvSpPr txBox="1"/>
                    <p:nvPr/>
                  </p:nvSpPr>
                  <p:spPr>
                    <a:xfrm>
                      <a:off x="6045311" y="2937663"/>
                      <a:ext cx="461665" cy="1967625"/>
                    </a:xfrm>
                    <a:prstGeom prst="rect">
                      <a:avLst/>
                    </a:prstGeom>
                    <a:noFill/>
                  </p:spPr>
                  <p:txBody>
                    <a:bodyPr vert="eaVert" wrap="square" rtlCol="0">
                      <a:spAutoFit/>
                    </a:bodyPr>
                    <a:lstStyle/>
                    <a:p>
                      <a:r>
                        <a:rPr kumimoji="1" lang="ja-JP" altLang="en-US"/>
                        <a:t>系のエネルギー</a:t>
                      </a:r>
                    </a:p>
                  </p:txBody>
                </p:sp>
              </p:grpSp>
              <p:sp>
                <p:nvSpPr>
                  <p:cNvPr id="11" name="円/楕円 10">
                    <a:extLst>
                      <a:ext uri="{FF2B5EF4-FFF2-40B4-BE49-F238E27FC236}">
                        <a16:creationId xmlns:a16="http://schemas.microsoft.com/office/drawing/2014/main" id="{C96202A5-CAA3-0943-998C-DF91B5D30AF1}"/>
                      </a:ext>
                    </a:extLst>
                  </p:cNvPr>
                  <p:cNvSpPr/>
                  <p:nvPr/>
                </p:nvSpPr>
                <p:spPr>
                  <a:xfrm>
                    <a:off x="9789306" y="2504612"/>
                    <a:ext cx="325360" cy="27325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grpSp>
        </p:grpSp>
        <p:cxnSp>
          <p:nvCxnSpPr>
            <p:cNvPr id="44" name="直線矢印コネクタ 43">
              <a:extLst>
                <a:ext uri="{FF2B5EF4-FFF2-40B4-BE49-F238E27FC236}">
                  <a16:creationId xmlns:a16="http://schemas.microsoft.com/office/drawing/2014/main" id="{3946473F-7A5C-404C-88ED-DEC07C86D88A}"/>
                </a:ext>
              </a:extLst>
            </p:cNvPr>
            <p:cNvCxnSpPr/>
            <p:nvPr/>
          </p:nvCxnSpPr>
          <p:spPr>
            <a:xfrm flipH="1" flipV="1">
              <a:off x="7372350" y="4331970"/>
              <a:ext cx="411480" cy="285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E0126FD9-C5C3-C34E-A977-9E35D46A7006}"/>
                </a:ext>
              </a:extLst>
            </p:cNvPr>
            <p:cNvCxnSpPr>
              <a:cxnSpLocks/>
            </p:cNvCxnSpPr>
            <p:nvPr/>
          </p:nvCxnSpPr>
          <p:spPr>
            <a:xfrm>
              <a:off x="8551396" y="4557372"/>
              <a:ext cx="509238" cy="2812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正方形/長方形 63">
                <a:extLst>
                  <a:ext uri="{FF2B5EF4-FFF2-40B4-BE49-F238E27FC236}">
                    <a16:creationId xmlns:a16="http://schemas.microsoft.com/office/drawing/2014/main" id="{3C319E85-7327-0644-A7F9-485A6A3AF3F7}"/>
                  </a:ext>
                </a:extLst>
              </p:cNvPr>
              <p:cNvSpPr/>
              <p:nvPr/>
            </p:nvSpPr>
            <p:spPr>
              <a:xfrm>
                <a:off x="6738591" y="2382516"/>
                <a:ext cx="3257302"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𝑞𝑎</m:t>
                          </m:r>
                        </m:sub>
                      </m:sSub>
                      <m:r>
                        <a:rPr lang="en-US" altLang="ja-JP" i="1">
                          <a:latin typeface="Cambria Math" panose="02040503050406030204" pitchFamily="18" charset="0"/>
                        </a:rPr>
                        <m:t>(</m:t>
                      </m:r>
                      <m:r>
                        <a:rPr lang="en-US" altLang="ja-JP" i="1">
                          <a:latin typeface="Cambria Math" panose="02040503050406030204" pitchFamily="18" charset="0"/>
                        </a:rPr>
                        <m:t>𝑠</m:t>
                      </m:r>
                      <m:r>
                        <a:rPr lang="en-US" altLang="ja-JP" i="1">
                          <a:latin typeface="Cambria Math" panose="02040503050406030204" pitchFamily="18" charset="0"/>
                        </a:rPr>
                        <m:t>)= </m:t>
                      </m:r>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rPr>
                            <m:t>&lt;</m:t>
                          </m:r>
                          <m:r>
                            <a:rPr lang="en-US" altLang="ja-JP" i="1">
                              <a:latin typeface="Cambria Math" panose="02040503050406030204" pitchFamily="18" charset="0"/>
                            </a:rPr>
                            <m:t>𝑗</m:t>
                          </m:r>
                        </m:sub>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𝐽</m:t>
                              </m:r>
                            </m:e>
                            <m:sub>
                              <m:r>
                                <a:rPr lang="en-US" altLang="ja-JP" i="1">
                                  <a:latin typeface="Cambria Math" panose="02040503050406030204" pitchFamily="18" charset="0"/>
                                </a:rPr>
                                <m:t>𝑖𝑗</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𝑖</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𝑗</m:t>
                              </m:r>
                            </m:sub>
                          </m:sSub>
                          <m:r>
                            <a:rPr lang="en-US" altLang="ja-JP" i="1">
                              <a:latin typeface="Cambria Math" panose="02040503050406030204" pitchFamily="18" charset="0"/>
                            </a:rPr>
                            <m:t>+ </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sub>
                            <m:sup>
                              <m:r>
                                <a:rPr lang="en-US" altLang="ja-JP" i="1">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h</m:t>
                                  </m:r>
                                </m:e>
                                <m:sub>
                                  <m:r>
                                    <a:rPr lang="en-US" altLang="ja-JP" i="1">
                                      <a:latin typeface="Cambria Math" panose="02040503050406030204" pitchFamily="18" charset="0"/>
                                    </a:rPr>
                                    <m:t>𝑖</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𝑖</m:t>
                                  </m:r>
                                </m:sub>
                              </m:sSub>
                            </m:e>
                          </m:nary>
                        </m:e>
                      </m:nary>
                    </m:oMath>
                  </m:oMathPara>
                </a14:m>
                <a:endParaRPr lang="ja-JP" altLang="en-US"/>
              </a:p>
            </p:txBody>
          </p:sp>
        </mc:Choice>
        <mc:Fallback xmlns="">
          <p:sp>
            <p:nvSpPr>
              <p:cNvPr id="64" name="正方形/長方形 63">
                <a:extLst>
                  <a:ext uri="{FF2B5EF4-FFF2-40B4-BE49-F238E27FC236}">
                    <a16:creationId xmlns:a16="http://schemas.microsoft.com/office/drawing/2014/main" id="{3C319E85-7327-0644-A7F9-485A6A3AF3F7}"/>
                  </a:ext>
                </a:extLst>
              </p:cNvPr>
              <p:cNvSpPr>
                <a:spLocks noRot="1" noChangeAspect="1" noMove="1" noResize="1" noEditPoints="1" noAdjustHandles="1" noChangeArrowheads="1" noChangeShapeType="1" noTextEdit="1"/>
              </p:cNvSpPr>
              <p:nvPr/>
            </p:nvSpPr>
            <p:spPr>
              <a:xfrm>
                <a:off x="6738591" y="2382516"/>
                <a:ext cx="3257302" cy="902555"/>
              </a:xfrm>
              <a:prstGeom prst="rect">
                <a:avLst/>
              </a:prstGeom>
              <a:blipFill>
                <a:blip r:embed="rId5"/>
                <a:stretch>
                  <a:fillRect t="-91667" r="-388" b="-141667"/>
                </a:stretch>
              </a:blipFill>
            </p:spPr>
            <p:txBody>
              <a:bodyPr/>
              <a:lstStyle/>
              <a:p>
                <a:r>
                  <a:rPr lang="ja-JP" altLang="en-US">
                    <a:noFill/>
                  </a:rPr>
                  <a:t> </a:t>
                </a:r>
              </a:p>
            </p:txBody>
          </p:sp>
        </mc:Fallback>
      </mc:AlternateContent>
      <p:grpSp>
        <p:nvGrpSpPr>
          <p:cNvPr id="77" name="グループ化 76">
            <a:extLst>
              <a:ext uri="{FF2B5EF4-FFF2-40B4-BE49-F238E27FC236}">
                <a16:creationId xmlns:a16="http://schemas.microsoft.com/office/drawing/2014/main" id="{49D51CDF-8306-3D4E-83C5-30186FD48B1D}"/>
              </a:ext>
            </a:extLst>
          </p:cNvPr>
          <p:cNvGrpSpPr/>
          <p:nvPr/>
        </p:nvGrpSpPr>
        <p:grpSpPr>
          <a:xfrm>
            <a:off x="752802" y="4599824"/>
            <a:ext cx="4710356" cy="2238861"/>
            <a:chOff x="1264321" y="3748477"/>
            <a:chExt cx="4710356" cy="2238861"/>
          </a:xfrm>
        </p:grpSpPr>
        <p:grpSp>
          <p:nvGrpSpPr>
            <p:cNvPr id="20" name="グループ化 19">
              <a:extLst>
                <a:ext uri="{FF2B5EF4-FFF2-40B4-BE49-F238E27FC236}">
                  <a16:creationId xmlns:a16="http://schemas.microsoft.com/office/drawing/2014/main" id="{5240B1A9-543E-374A-BB10-DDB096999A6D}"/>
                </a:ext>
              </a:extLst>
            </p:cNvPr>
            <p:cNvGrpSpPr/>
            <p:nvPr/>
          </p:nvGrpSpPr>
          <p:grpSpPr>
            <a:xfrm>
              <a:off x="1264321" y="3748477"/>
              <a:ext cx="4710356" cy="2238861"/>
              <a:chOff x="6092932" y="2466152"/>
              <a:chExt cx="4710356" cy="2238861"/>
            </a:xfrm>
          </p:grpSpPr>
          <p:sp>
            <p:nvSpPr>
              <p:cNvPr id="21" name="フリーフォーム 20">
                <a:extLst>
                  <a:ext uri="{FF2B5EF4-FFF2-40B4-BE49-F238E27FC236}">
                    <a16:creationId xmlns:a16="http://schemas.microsoft.com/office/drawing/2014/main" id="{85CFC311-E653-3947-86F4-2112753E93CE}"/>
                  </a:ext>
                </a:extLst>
              </p:cNvPr>
              <p:cNvSpPr/>
              <p:nvPr/>
            </p:nvSpPr>
            <p:spPr>
              <a:xfrm>
                <a:off x="6740334" y="2685376"/>
                <a:ext cx="3182277" cy="1298866"/>
              </a:xfrm>
              <a:custGeom>
                <a:avLst/>
                <a:gdLst>
                  <a:gd name="connsiteX0" fmla="*/ 0 w 3182277"/>
                  <a:gd name="connsiteY0" fmla="*/ 84675 h 1298866"/>
                  <a:gd name="connsiteX1" fmla="*/ 258417 w 3182277"/>
                  <a:gd name="connsiteY1" fmla="*/ 541875 h 1298866"/>
                  <a:gd name="connsiteX2" fmla="*/ 337930 w 3182277"/>
                  <a:gd name="connsiteY2" fmla="*/ 184067 h 1298866"/>
                  <a:gd name="connsiteX3" fmla="*/ 536713 w 3182277"/>
                  <a:gd name="connsiteY3" fmla="*/ 1058710 h 1298866"/>
                  <a:gd name="connsiteX4" fmla="*/ 655982 w 3182277"/>
                  <a:gd name="connsiteY4" fmla="*/ 521997 h 1298866"/>
                  <a:gd name="connsiteX5" fmla="*/ 874643 w 3182277"/>
                  <a:gd name="connsiteY5" fmla="*/ 1297249 h 1298866"/>
                  <a:gd name="connsiteX6" fmla="*/ 1053547 w 3182277"/>
                  <a:gd name="connsiteY6" fmla="*/ 442484 h 1298866"/>
                  <a:gd name="connsiteX7" fmla="*/ 1192695 w 3182277"/>
                  <a:gd name="connsiteY7" fmla="*/ 999075 h 1298866"/>
                  <a:gd name="connsiteX8" fmla="*/ 1351721 w 3182277"/>
                  <a:gd name="connsiteY8" fmla="*/ 323215 h 1298866"/>
                  <a:gd name="connsiteX9" fmla="*/ 1669773 w 3182277"/>
                  <a:gd name="connsiteY9" fmla="*/ 1237615 h 1298866"/>
                  <a:gd name="connsiteX10" fmla="*/ 1868556 w 3182277"/>
                  <a:gd name="connsiteY10" fmla="*/ 223823 h 1298866"/>
                  <a:gd name="connsiteX11" fmla="*/ 1987826 w 3182277"/>
                  <a:gd name="connsiteY11" fmla="*/ 780415 h 1298866"/>
                  <a:gd name="connsiteX12" fmla="*/ 2146852 w 3182277"/>
                  <a:gd name="connsiteY12" fmla="*/ 323215 h 1298866"/>
                  <a:gd name="connsiteX13" fmla="*/ 2365513 w 3182277"/>
                  <a:gd name="connsiteY13" fmla="*/ 1297249 h 1298866"/>
                  <a:gd name="connsiteX14" fmla="*/ 2504660 w 3182277"/>
                  <a:gd name="connsiteY14" fmla="*/ 561754 h 1298866"/>
                  <a:gd name="connsiteX15" fmla="*/ 2643808 w 3182277"/>
                  <a:gd name="connsiteY15" fmla="*/ 879806 h 1298866"/>
                  <a:gd name="connsiteX16" fmla="*/ 2763078 w 3182277"/>
                  <a:gd name="connsiteY16" fmla="*/ 362971 h 1298866"/>
                  <a:gd name="connsiteX17" fmla="*/ 2822713 w 3182277"/>
                  <a:gd name="connsiteY17" fmla="*/ 641267 h 1298866"/>
                  <a:gd name="connsiteX18" fmla="*/ 3140765 w 3182277"/>
                  <a:gd name="connsiteY18" fmla="*/ 44919 h 1298866"/>
                  <a:gd name="connsiteX19" fmla="*/ 3180521 w 3182277"/>
                  <a:gd name="connsiteY19" fmla="*/ 44919 h 1298866"/>
                  <a:gd name="connsiteX20" fmla="*/ 3160643 w 3182277"/>
                  <a:gd name="connsiteY20" fmla="*/ 64797 h 12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2277" h="1298866">
                    <a:moveTo>
                      <a:pt x="0" y="84675"/>
                    </a:moveTo>
                    <a:cubicBezTo>
                      <a:pt x="101047" y="304992"/>
                      <a:pt x="202095" y="525310"/>
                      <a:pt x="258417" y="541875"/>
                    </a:cubicBezTo>
                    <a:cubicBezTo>
                      <a:pt x="314739" y="558440"/>
                      <a:pt x="291547" y="97928"/>
                      <a:pt x="337930" y="184067"/>
                    </a:cubicBezTo>
                    <a:cubicBezTo>
                      <a:pt x="384313" y="270206"/>
                      <a:pt x="483704" y="1002388"/>
                      <a:pt x="536713" y="1058710"/>
                    </a:cubicBezTo>
                    <a:cubicBezTo>
                      <a:pt x="589722" y="1115032"/>
                      <a:pt x="599660" y="482241"/>
                      <a:pt x="655982" y="521997"/>
                    </a:cubicBezTo>
                    <a:cubicBezTo>
                      <a:pt x="712304" y="561753"/>
                      <a:pt x="808382" y="1310501"/>
                      <a:pt x="874643" y="1297249"/>
                    </a:cubicBezTo>
                    <a:cubicBezTo>
                      <a:pt x="940904" y="1283997"/>
                      <a:pt x="1000538" y="492180"/>
                      <a:pt x="1053547" y="442484"/>
                    </a:cubicBezTo>
                    <a:cubicBezTo>
                      <a:pt x="1106556" y="392788"/>
                      <a:pt x="1142999" y="1018953"/>
                      <a:pt x="1192695" y="999075"/>
                    </a:cubicBezTo>
                    <a:cubicBezTo>
                      <a:pt x="1242391" y="979197"/>
                      <a:pt x="1272208" y="283458"/>
                      <a:pt x="1351721" y="323215"/>
                    </a:cubicBezTo>
                    <a:cubicBezTo>
                      <a:pt x="1431234" y="362972"/>
                      <a:pt x="1583634" y="1254180"/>
                      <a:pt x="1669773" y="1237615"/>
                    </a:cubicBezTo>
                    <a:cubicBezTo>
                      <a:pt x="1755912" y="1221050"/>
                      <a:pt x="1815547" y="300023"/>
                      <a:pt x="1868556" y="223823"/>
                    </a:cubicBezTo>
                    <a:cubicBezTo>
                      <a:pt x="1921565" y="147623"/>
                      <a:pt x="1941443" y="763850"/>
                      <a:pt x="1987826" y="780415"/>
                    </a:cubicBezTo>
                    <a:cubicBezTo>
                      <a:pt x="2034209" y="796980"/>
                      <a:pt x="2083904" y="237076"/>
                      <a:pt x="2146852" y="323215"/>
                    </a:cubicBezTo>
                    <a:cubicBezTo>
                      <a:pt x="2209800" y="409354"/>
                      <a:pt x="2305878" y="1257493"/>
                      <a:pt x="2365513" y="1297249"/>
                    </a:cubicBezTo>
                    <a:cubicBezTo>
                      <a:pt x="2425148" y="1337005"/>
                      <a:pt x="2458278" y="631328"/>
                      <a:pt x="2504660" y="561754"/>
                    </a:cubicBezTo>
                    <a:cubicBezTo>
                      <a:pt x="2551042" y="492180"/>
                      <a:pt x="2600738" y="912936"/>
                      <a:pt x="2643808" y="879806"/>
                    </a:cubicBezTo>
                    <a:cubicBezTo>
                      <a:pt x="2686878" y="846676"/>
                      <a:pt x="2733261" y="402727"/>
                      <a:pt x="2763078" y="362971"/>
                    </a:cubicBezTo>
                    <a:cubicBezTo>
                      <a:pt x="2792895" y="323215"/>
                      <a:pt x="2759765" y="694276"/>
                      <a:pt x="2822713" y="641267"/>
                    </a:cubicBezTo>
                    <a:cubicBezTo>
                      <a:pt x="2885661" y="588258"/>
                      <a:pt x="3081130" y="144310"/>
                      <a:pt x="3140765" y="44919"/>
                    </a:cubicBezTo>
                    <a:cubicBezTo>
                      <a:pt x="3200400" y="-54472"/>
                      <a:pt x="3177208" y="41606"/>
                      <a:pt x="3180521" y="44919"/>
                    </a:cubicBezTo>
                    <a:cubicBezTo>
                      <a:pt x="3183834" y="48232"/>
                      <a:pt x="3172238" y="56514"/>
                      <a:pt x="3160643" y="647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D77461BC-8079-9343-A523-473E2D61C3BF}"/>
                  </a:ext>
                </a:extLst>
              </p:cNvPr>
              <p:cNvGrpSpPr/>
              <p:nvPr/>
            </p:nvGrpSpPr>
            <p:grpSpPr>
              <a:xfrm>
                <a:off x="6092932" y="2466152"/>
                <a:ext cx="4710356" cy="2238861"/>
                <a:chOff x="6092932" y="2466152"/>
                <a:chExt cx="4710356" cy="2238861"/>
              </a:xfrm>
            </p:grpSpPr>
            <p:sp>
              <p:nvSpPr>
                <p:cNvPr id="23" name="円/楕円 22">
                  <a:extLst>
                    <a:ext uri="{FF2B5EF4-FFF2-40B4-BE49-F238E27FC236}">
                      <a16:creationId xmlns:a16="http://schemas.microsoft.com/office/drawing/2014/main" id="{AC14859A-ADFC-EE47-AE35-03EEB47A769F}"/>
                    </a:ext>
                  </a:extLst>
                </p:cNvPr>
                <p:cNvSpPr/>
                <p:nvPr/>
              </p:nvSpPr>
              <p:spPr>
                <a:xfrm>
                  <a:off x="8331472" y="389175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D7B4358F-25AD-3448-9B8E-C04DA89359D2}"/>
                    </a:ext>
                  </a:extLst>
                </p:cNvPr>
                <p:cNvSpPr/>
                <p:nvPr/>
              </p:nvSpPr>
              <p:spPr>
                <a:xfrm>
                  <a:off x="9039220" y="39027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C2227960-1CD9-534B-82F1-9DC71C28BD43}"/>
                    </a:ext>
                  </a:extLst>
                </p:cNvPr>
                <p:cNvGrpSpPr/>
                <p:nvPr/>
              </p:nvGrpSpPr>
              <p:grpSpPr>
                <a:xfrm>
                  <a:off x="6092932" y="2466152"/>
                  <a:ext cx="4710356" cy="2238861"/>
                  <a:chOff x="6092932" y="2466152"/>
                  <a:chExt cx="4710356" cy="2238861"/>
                </a:xfrm>
              </p:grpSpPr>
              <p:grpSp>
                <p:nvGrpSpPr>
                  <p:cNvPr id="26" name="グループ化 25">
                    <a:extLst>
                      <a:ext uri="{FF2B5EF4-FFF2-40B4-BE49-F238E27FC236}">
                        <a16:creationId xmlns:a16="http://schemas.microsoft.com/office/drawing/2014/main" id="{55DCC142-D628-0C41-A4B1-E2A4DE9D7F91}"/>
                      </a:ext>
                    </a:extLst>
                  </p:cNvPr>
                  <p:cNvGrpSpPr/>
                  <p:nvPr/>
                </p:nvGrpSpPr>
                <p:grpSpPr>
                  <a:xfrm>
                    <a:off x="6092932" y="2466152"/>
                    <a:ext cx="4710356" cy="2238861"/>
                    <a:chOff x="6045311" y="2833511"/>
                    <a:chExt cx="4710356" cy="2238861"/>
                  </a:xfrm>
                </p:grpSpPr>
                <p:cxnSp>
                  <p:nvCxnSpPr>
                    <p:cNvPr id="28" name="直線矢印コネクタ 27">
                      <a:extLst>
                        <a:ext uri="{FF2B5EF4-FFF2-40B4-BE49-F238E27FC236}">
                          <a16:creationId xmlns:a16="http://schemas.microsoft.com/office/drawing/2014/main" id="{EC2D5316-C4C8-A246-A607-F44721B83FC7}"/>
                        </a:ext>
                      </a:extLst>
                    </p:cNvPr>
                    <p:cNvCxnSpPr>
                      <a:cxnSpLocks/>
                    </p:cNvCxnSpPr>
                    <p:nvPr/>
                  </p:nvCxnSpPr>
                  <p:spPr>
                    <a:xfrm>
                      <a:off x="6457245" y="4628444"/>
                      <a:ext cx="401884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6A2AABAD-4853-F941-8817-4F21CAC787F1}"/>
                        </a:ext>
                      </a:extLst>
                    </p:cNvPr>
                    <p:cNvCxnSpPr>
                      <a:cxnSpLocks/>
                    </p:cNvCxnSpPr>
                    <p:nvPr/>
                  </p:nvCxnSpPr>
                  <p:spPr>
                    <a:xfrm flipV="1">
                      <a:off x="6598356" y="2833511"/>
                      <a:ext cx="0" cy="195862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 name="円/楕円 29">
                      <a:extLst>
                        <a:ext uri="{FF2B5EF4-FFF2-40B4-BE49-F238E27FC236}">
                          <a16:creationId xmlns:a16="http://schemas.microsoft.com/office/drawing/2014/main" id="{86D560E5-4EC3-784E-BF94-879A763AC607}"/>
                        </a:ext>
                      </a:extLst>
                    </p:cNvPr>
                    <p:cNvSpPr/>
                    <p:nvPr/>
                  </p:nvSpPr>
                  <p:spPr>
                    <a:xfrm>
                      <a:off x="7479034" y="427752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C8BB355-2AD6-7E40-9D2A-D67E0F6937E1}"/>
                        </a:ext>
                      </a:extLst>
                    </p:cNvPr>
                    <p:cNvSpPr txBox="1"/>
                    <p:nvPr/>
                  </p:nvSpPr>
                  <p:spPr>
                    <a:xfrm>
                      <a:off x="9378423" y="4179323"/>
                      <a:ext cx="1377244" cy="370800"/>
                    </a:xfrm>
                    <a:prstGeom prst="rect">
                      <a:avLst/>
                    </a:prstGeom>
                    <a:noFill/>
                  </p:spPr>
                  <p:txBody>
                    <a:bodyPr wrap="square" rtlCol="0">
                      <a:spAutoFit/>
                    </a:bodyPr>
                    <a:lstStyle/>
                    <a:p>
                      <a:r>
                        <a:rPr kumimoji="1" lang="ja-JP" altLang="en-US"/>
                        <a:t>基底状態</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74E9557F-73D7-1F4D-A3DD-3DF7A18D76FA}"/>
                            </a:ext>
                          </a:extLst>
                        </p:cNvPr>
                        <p:cNvSpPr txBox="1"/>
                        <p:nvPr/>
                      </p:nvSpPr>
                      <p:spPr>
                        <a:xfrm>
                          <a:off x="6598356" y="4703040"/>
                          <a:ext cx="3877732" cy="369332"/>
                        </a:xfrm>
                        <a:prstGeom prst="rect">
                          <a:avLst/>
                        </a:prstGeom>
                        <a:noFill/>
                      </p:spPr>
                      <p:txBody>
                        <a:bodyPr wrap="square" rtlCol="0">
                          <a:spAutoFit/>
                        </a:bodyPr>
                        <a:lstStyle/>
                        <a:p>
                          <a:r>
                            <a:rPr lang="ja-JP" altLang="en-US"/>
                            <a:t>スピンの状態（</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𝑁</m:t>
                                  </m:r>
                                </m:sup>
                              </m:sSup>
                              <m:r>
                                <a:rPr lang="ja-JP" altLang="en-US" i="1">
                                  <a:latin typeface="Cambria Math" panose="02040503050406030204" pitchFamily="18" charset="0"/>
                                </a:rPr>
                                <m:t>パターン</m:t>
                              </m:r>
                            </m:oMath>
                          </a14:m>
                          <a:r>
                            <a:rPr lang="ja-JP" altLang="en-US"/>
                            <a:t>）</a:t>
                          </a:r>
                          <a:endParaRPr kumimoji="1" lang="ja-JP" altLang="en-US"/>
                        </a:p>
                      </p:txBody>
                    </p:sp>
                  </mc:Choice>
                  <mc:Fallback xmlns="">
                    <p:sp>
                      <p:nvSpPr>
                        <p:cNvPr id="32" name="テキスト ボックス 31">
                          <a:extLst>
                            <a:ext uri="{FF2B5EF4-FFF2-40B4-BE49-F238E27FC236}">
                              <a16:creationId xmlns:a16="http://schemas.microsoft.com/office/drawing/2014/main" id="{74E9557F-73D7-1F4D-A3DD-3DF7A18D76FA}"/>
                            </a:ext>
                          </a:extLst>
                        </p:cNvPr>
                        <p:cNvSpPr txBox="1">
                          <a:spLocks noRot="1" noChangeAspect="1" noMove="1" noResize="1" noEditPoints="1" noAdjustHandles="1" noChangeArrowheads="1" noChangeShapeType="1" noTextEdit="1"/>
                        </p:cNvSpPr>
                        <p:nvPr/>
                      </p:nvSpPr>
                      <p:spPr>
                        <a:xfrm>
                          <a:off x="6598356" y="4703040"/>
                          <a:ext cx="3877732" cy="369332"/>
                        </a:xfrm>
                        <a:prstGeom prst="rect">
                          <a:avLst/>
                        </a:prstGeom>
                        <a:blipFill>
                          <a:blip r:embed="rId6"/>
                          <a:stretch>
                            <a:fillRect l="-1303" t="-6667" b="-23333"/>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E3E1968D-6536-7943-A2C2-D6A6F8B45D02}"/>
                        </a:ext>
                      </a:extLst>
                    </p:cNvPr>
                    <p:cNvSpPr txBox="1"/>
                    <p:nvPr/>
                  </p:nvSpPr>
                  <p:spPr>
                    <a:xfrm>
                      <a:off x="6045311" y="2937663"/>
                      <a:ext cx="461665" cy="1967625"/>
                    </a:xfrm>
                    <a:prstGeom prst="rect">
                      <a:avLst/>
                    </a:prstGeom>
                    <a:noFill/>
                  </p:spPr>
                  <p:txBody>
                    <a:bodyPr vert="eaVert" wrap="square" rtlCol="0">
                      <a:spAutoFit/>
                    </a:bodyPr>
                    <a:lstStyle/>
                    <a:p>
                      <a:r>
                        <a:rPr kumimoji="1" lang="ja-JP" altLang="en-US"/>
                        <a:t>系のエネルギー</a:t>
                      </a:r>
                    </a:p>
                  </p:txBody>
                </p:sp>
              </p:grpSp>
              <p:sp>
                <p:nvSpPr>
                  <p:cNvPr id="27" name="円/楕円 26">
                    <a:extLst>
                      <a:ext uri="{FF2B5EF4-FFF2-40B4-BE49-F238E27FC236}">
                        <a16:creationId xmlns:a16="http://schemas.microsoft.com/office/drawing/2014/main" id="{A7EF5157-4FB7-A648-8AA9-28E9FB4E8D30}"/>
                      </a:ext>
                    </a:extLst>
                  </p:cNvPr>
                  <p:cNvSpPr/>
                  <p:nvPr/>
                </p:nvSpPr>
                <p:spPr>
                  <a:xfrm>
                    <a:off x="9789306" y="2504612"/>
                    <a:ext cx="325360" cy="27325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grpSp>
        </p:grpSp>
        <p:sp>
          <p:nvSpPr>
            <p:cNvPr id="66" name="フリーフォーム 65">
              <a:extLst>
                <a:ext uri="{FF2B5EF4-FFF2-40B4-BE49-F238E27FC236}">
                  <a16:creationId xmlns:a16="http://schemas.microsoft.com/office/drawing/2014/main" id="{E695042C-8BF0-0C47-BE30-C96116362C1B}"/>
                </a:ext>
              </a:extLst>
            </p:cNvPr>
            <p:cNvSpPr/>
            <p:nvPr/>
          </p:nvSpPr>
          <p:spPr>
            <a:xfrm rot="632231">
              <a:off x="2853456" y="4201753"/>
              <a:ext cx="176304" cy="795859"/>
            </a:xfrm>
            <a:custGeom>
              <a:avLst/>
              <a:gdLst>
                <a:gd name="connsiteX0" fmla="*/ 21168 w 329778"/>
                <a:gd name="connsiteY0" fmla="*/ 905563 h 905563"/>
                <a:gd name="connsiteX1" fmla="*/ 32598 w 329778"/>
                <a:gd name="connsiteY1" fmla="*/ 36883 h 905563"/>
                <a:gd name="connsiteX2" fmla="*/ 329778 w 329778"/>
                <a:gd name="connsiteY2" fmla="*/ 242623 h 905563"/>
              </a:gdLst>
              <a:ahLst/>
              <a:cxnLst>
                <a:cxn ang="0">
                  <a:pos x="connsiteX0" y="connsiteY0"/>
                </a:cxn>
                <a:cxn ang="0">
                  <a:pos x="connsiteX1" y="connsiteY1"/>
                </a:cxn>
                <a:cxn ang="0">
                  <a:pos x="connsiteX2" y="connsiteY2"/>
                </a:cxn>
              </a:cxnLst>
              <a:rect l="l" t="t" r="r" b="b"/>
              <a:pathLst>
                <a:path w="329778" h="905563">
                  <a:moveTo>
                    <a:pt x="21168" y="905563"/>
                  </a:moveTo>
                  <a:cubicBezTo>
                    <a:pt x="1165" y="526468"/>
                    <a:pt x="-18837" y="147373"/>
                    <a:pt x="32598" y="36883"/>
                  </a:cubicBezTo>
                  <a:cubicBezTo>
                    <a:pt x="84033" y="-73607"/>
                    <a:pt x="206905" y="84508"/>
                    <a:pt x="329778" y="24262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矢印コネクタ 67">
              <a:extLst>
                <a:ext uri="{FF2B5EF4-FFF2-40B4-BE49-F238E27FC236}">
                  <a16:creationId xmlns:a16="http://schemas.microsoft.com/office/drawing/2014/main" id="{E4FA13EF-0F61-1044-9BBC-BFC0D202878A}"/>
                </a:ext>
              </a:extLst>
            </p:cNvPr>
            <p:cNvCxnSpPr>
              <a:cxnSpLocks/>
            </p:cNvCxnSpPr>
            <p:nvPr/>
          </p:nvCxnSpPr>
          <p:spPr>
            <a:xfrm>
              <a:off x="3007289" y="4246771"/>
              <a:ext cx="86881" cy="2280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フリーフォーム 70">
              <a:extLst>
                <a:ext uri="{FF2B5EF4-FFF2-40B4-BE49-F238E27FC236}">
                  <a16:creationId xmlns:a16="http://schemas.microsoft.com/office/drawing/2014/main" id="{E345D585-263B-3C47-971D-330E2924B900}"/>
                </a:ext>
              </a:extLst>
            </p:cNvPr>
            <p:cNvSpPr/>
            <p:nvPr/>
          </p:nvSpPr>
          <p:spPr>
            <a:xfrm rot="20603825" flipH="1">
              <a:off x="3988129" y="4135063"/>
              <a:ext cx="166450" cy="490345"/>
            </a:xfrm>
            <a:custGeom>
              <a:avLst/>
              <a:gdLst>
                <a:gd name="connsiteX0" fmla="*/ 21168 w 329778"/>
                <a:gd name="connsiteY0" fmla="*/ 905563 h 905563"/>
                <a:gd name="connsiteX1" fmla="*/ 32598 w 329778"/>
                <a:gd name="connsiteY1" fmla="*/ 36883 h 905563"/>
                <a:gd name="connsiteX2" fmla="*/ 329778 w 329778"/>
                <a:gd name="connsiteY2" fmla="*/ 242623 h 905563"/>
              </a:gdLst>
              <a:ahLst/>
              <a:cxnLst>
                <a:cxn ang="0">
                  <a:pos x="connsiteX0" y="connsiteY0"/>
                </a:cxn>
                <a:cxn ang="0">
                  <a:pos x="connsiteX1" y="connsiteY1"/>
                </a:cxn>
                <a:cxn ang="0">
                  <a:pos x="connsiteX2" y="connsiteY2"/>
                </a:cxn>
              </a:cxnLst>
              <a:rect l="l" t="t" r="r" b="b"/>
              <a:pathLst>
                <a:path w="329778" h="905563">
                  <a:moveTo>
                    <a:pt x="21168" y="905563"/>
                  </a:moveTo>
                  <a:cubicBezTo>
                    <a:pt x="1165" y="526468"/>
                    <a:pt x="-18837" y="147373"/>
                    <a:pt x="32598" y="36883"/>
                  </a:cubicBezTo>
                  <a:cubicBezTo>
                    <a:pt x="84033" y="-73607"/>
                    <a:pt x="206905" y="84508"/>
                    <a:pt x="329778" y="24262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矢印コネクタ 71">
              <a:extLst>
                <a:ext uri="{FF2B5EF4-FFF2-40B4-BE49-F238E27FC236}">
                  <a16:creationId xmlns:a16="http://schemas.microsoft.com/office/drawing/2014/main" id="{AC99D1CC-8F2F-D343-8AAA-E00124EE439C}"/>
                </a:ext>
              </a:extLst>
            </p:cNvPr>
            <p:cNvCxnSpPr>
              <a:cxnSpLocks/>
            </p:cNvCxnSpPr>
            <p:nvPr/>
          </p:nvCxnSpPr>
          <p:spPr>
            <a:xfrm flipH="1">
              <a:off x="3931081" y="4144513"/>
              <a:ext cx="80823" cy="204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95A37D4C-6024-F746-B8DB-B586942A2325}"/>
                  </a:ext>
                </a:extLst>
              </p:cNvPr>
              <p:cNvSpPr/>
              <p:nvPr/>
            </p:nvSpPr>
            <p:spPr>
              <a:xfrm>
                <a:off x="9407449" y="3252286"/>
                <a:ext cx="1527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r>
                        <a:rPr lang="ja-JP" altLang="en-US" i="1">
                          <a:latin typeface="Cambria Math" panose="02040503050406030204" pitchFamily="18" charset="0"/>
                        </a:rPr>
                        <m:t>局所磁場</m:t>
                      </m:r>
                    </m:oMath>
                  </m:oMathPara>
                </a14:m>
                <a:endParaRPr lang="ja-JP" altLang="en-US"/>
              </a:p>
            </p:txBody>
          </p:sp>
        </mc:Choice>
        <mc:Fallback xmlns="">
          <p:sp>
            <p:nvSpPr>
              <p:cNvPr id="78" name="正方形/長方形 77">
                <a:extLst>
                  <a:ext uri="{FF2B5EF4-FFF2-40B4-BE49-F238E27FC236}">
                    <a16:creationId xmlns:a16="http://schemas.microsoft.com/office/drawing/2014/main" id="{95A37D4C-6024-F746-B8DB-B586942A2325}"/>
                  </a:ext>
                </a:extLst>
              </p:cNvPr>
              <p:cNvSpPr>
                <a:spLocks noRot="1" noChangeAspect="1" noMove="1" noResize="1" noEditPoints="1" noAdjustHandles="1" noChangeArrowheads="1" noChangeShapeType="1" noTextEdit="1"/>
              </p:cNvSpPr>
              <p:nvPr/>
            </p:nvSpPr>
            <p:spPr>
              <a:xfrm>
                <a:off x="9407449" y="3252286"/>
                <a:ext cx="1527278" cy="369332"/>
              </a:xfrm>
              <a:prstGeom prst="rect">
                <a:avLst/>
              </a:prstGeom>
              <a:blipFill>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FB849216-CA7E-BD4D-80FA-38D27980BB75}"/>
                  </a:ext>
                </a:extLst>
              </p:cNvPr>
              <p:cNvSpPr/>
              <p:nvPr/>
            </p:nvSpPr>
            <p:spPr>
              <a:xfrm>
                <a:off x="6620062" y="3236442"/>
                <a:ext cx="2681696" cy="391646"/>
              </a:xfrm>
              <a:prstGeom prst="rect">
                <a:avLst/>
              </a:prstGeom>
            </p:spPr>
            <p:txBody>
              <a:bodyPr wrap="none">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𝐽</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b>
                    </m:sSub>
                    <m:r>
                      <a:rPr lang="en-US" altLang="ja-JP" b="0" i="1" smtClean="0">
                        <a:latin typeface="Cambria Math" panose="02040503050406030204" pitchFamily="18" charset="0"/>
                      </a:rPr>
                      <m:t>: </m:t>
                    </m:r>
                    <m:r>
                      <a:rPr lang="ja-JP" altLang="en-US" i="1">
                        <a:latin typeface="Cambria Math" panose="02040503050406030204" pitchFamily="18" charset="0"/>
                      </a:rPr>
                      <m:t>スピン</m:t>
                    </m:r>
                    <m:r>
                      <a:rPr lang="ja-JP" altLang="en-US" i="1" smtClean="0">
                        <a:latin typeface="Cambria Math" panose="02040503050406030204" pitchFamily="18" charset="0"/>
                      </a:rPr>
                      <m:t>間</m:t>
                    </m:r>
                    <m:r>
                      <a:rPr lang="ja-JP" altLang="en-US" i="1">
                        <a:latin typeface="Cambria Math" panose="02040503050406030204" pitchFamily="18" charset="0"/>
                      </a:rPr>
                      <m:t>の</m:t>
                    </m:r>
                  </m:oMath>
                </a14:m>
                <a:r>
                  <a:rPr lang="ja-JP" altLang="en-US"/>
                  <a:t>相互作用</a:t>
                </a:r>
              </a:p>
            </p:txBody>
          </p:sp>
        </mc:Choice>
        <mc:Fallback xmlns="">
          <p:sp>
            <p:nvSpPr>
              <p:cNvPr id="79" name="正方形/長方形 78">
                <a:extLst>
                  <a:ext uri="{FF2B5EF4-FFF2-40B4-BE49-F238E27FC236}">
                    <a16:creationId xmlns:a16="http://schemas.microsoft.com/office/drawing/2014/main" id="{FB849216-CA7E-BD4D-80FA-38D27980BB75}"/>
                  </a:ext>
                </a:extLst>
              </p:cNvPr>
              <p:cNvSpPr>
                <a:spLocks noRot="1" noChangeAspect="1" noMove="1" noResize="1" noEditPoints="1" noAdjustHandles="1" noChangeArrowheads="1" noChangeShapeType="1" noTextEdit="1"/>
              </p:cNvSpPr>
              <p:nvPr/>
            </p:nvSpPr>
            <p:spPr>
              <a:xfrm>
                <a:off x="6620062" y="3236442"/>
                <a:ext cx="2681696" cy="391646"/>
              </a:xfrm>
              <a:prstGeom prst="rect">
                <a:avLst/>
              </a:prstGeom>
              <a:blipFill>
                <a:blip r:embed="rId8"/>
                <a:stretch>
                  <a:fillRect l="-472" t="-6250" r="-943" b="-18750"/>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70F05539-8DC0-DF47-9994-4B80775A9A59}"/>
              </a:ext>
            </a:extLst>
          </p:cNvPr>
          <p:cNvSpPr txBox="1"/>
          <p:nvPr/>
        </p:nvSpPr>
        <p:spPr>
          <a:xfrm>
            <a:off x="6644234" y="3712009"/>
            <a:ext cx="5354641" cy="923330"/>
          </a:xfrm>
          <a:prstGeom prst="rect">
            <a:avLst/>
          </a:prstGeom>
          <a:noFill/>
        </p:spPr>
        <p:txBody>
          <a:bodyPr wrap="square" rtlCol="0">
            <a:spAutoFit/>
          </a:bodyPr>
          <a:lstStyle/>
          <a:p>
            <a:r>
              <a:rPr kumimoji="1" lang="ja-JP" altLang="en-US"/>
              <a:t>強い量子効果、すべてのスピン状態が存在</a:t>
            </a:r>
            <a:endParaRPr kumimoji="1" lang="en-US" altLang="ja-JP" dirty="0"/>
          </a:p>
          <a:p>
            <a:r>
              <a:rPr kumimoji="1" lang="ja-JP" altLang="en-US"/>
              <a:t>→量子効果の減少、相互作用・局所磁場影響増大→基底状態獲得</a:t>
            </a:r>
          </a:p>
        </p:txBody>
      </p:sp>
    </p:spTree>
    <p:extLst>
      <p:ext uri="{BB962C8B-B14F-4D97-AF65-F5344CB8AC3E}">
        <p14:creationId xmlns:p14="http://schemas.microsoft.com/office/powerpoint/2010/main" val="95976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5653D-9CD3-1149-BF70-A41B5E13F2E6}"/>
              </a:ext>
            </a:extLst>
          </p:cNvPr>
          <p:cNvSpPr>
            <a:spLocks noGrp="1"/>
          </p:cNvSpPr>
          <p:nvPr>
            <p:ph type="title"/>
          </p:nvPr>
        </p:nvSpPr>
        <p:spPr>
          <a:xfrm>
            <a:off x="791936" y="78694"/>
            <a:ext cx="10515600" cy="1325563"/>
          </a:xfrm>
        </p:spPr>
        <p:txBody>
          <a:bodyPr/>
          <a:lstStyle/>
          <a:p>
            <a:r>
              <a:rPr kumimoji="1" lang="ja-JP" altLang="en-US"/>
              <a:t>実験詳細</a:t>
            </a:r>
          </a:p>
        </p:txBody>
      </p:sp>
      <p:sp>
        <p:nvSpPr>
          <p:cNvPr id="3" name="コンテンツ プレースホルダー 2">
            <a:extLst>
              <a:ext uri="{FF2B5EF4-FFF2-40B4-BE49-F238E27FC236}">
                <a16:creationId xmlns:a16="http://schemas.microsoft.com/office/drawing/2014/main" id="{C2DAF01F-F0DB-5B4A-871B-01D4FBBC90CE}"/>
              </a:ext>
            </a:extLst>
          </p:cNvPr>
          <p:cNvSpPr>
            <a:spLocks noGrp="1"/>
          </p:cNvSpPr>
          <p:nvPr>
            <p:ph idx="1"/>
          </p:nvPr>
        </p:nvSpPr>
        <p:spPr>
          <a:xfrm>
            <a:off x="310243" y="1166782"/>
            <a:ext cx="11478986" cy="5612524"/>
          </a:xfrm>
        </p:spPr>
        <p:txBody>
          <a:bodyPr>
            <a:normAutofit fontScale="92500" lnSpcReduction="10000"/>
          </a:bodyPr>
          <a:lstStyle/>
          <a:p>
            <a:pPr>
              <a:lnSpc>
                <a:spcPct val="100000"/>
              </a:lnSpc>
            </a:pPr>
            <a:r>
              <a:rPr kumimoji="1" lang="ja-JP" altLang="en-US"/>
              <a:t>使用データ：</a:t>
            </a:r>
            <a:r>
              <a:rPr lang="ja-JP" altLang="en-US"/>
              <a:t>骨肉腫データ　</a:t>
            </a:r>
            <a:r>
              <a:rPr lang="en-US" altLang="ja-JP" dirty="0"/>
              <a:t>Goorin et al. (1987)</a:t>
            </a:r>
          </a:p>
          <a:p>
            <a:pPr lvl="1">
              <a:lnSpc>
                <a:spcPct val="100000"/>
              </a:lnSpc>
            </a:pPr>
            <a:r>
              <a:rPr lang="ja-JP" altLang="en-US"/>
              <a:t>サンプル数：</a:t>
            </a:r>
            <a:r>
              <a:rPr lang="en-US" altLang="ja-JP" dirty="0"/>
              <a:t>46</a:t>
            </a:r>
          </a:p>
          <a:p>
            <a:pPr lvl="1">
              <a:lnSpc>
                <a:spcPct val="100000"/>
              </a:lnSpc>
            </a:pPr>
            <a:r>
              <a:rPr lang="ja-JP" altLang="en-US"/>
              <a:t>説明変数：リンパ球浸潤の有無</a:t>
            </a:r>
            <a:endParaRPr lang="en-US" altLang="ja-JP" dirty="0"/>
          </a:p>
          <a:p>
            <a:pPr lvl="1">
              <a:lnSpc>
                <a:spcPct val="100000"/>
              </a:lnSpc>
            </a:pPr>
            <a:r>
              <a:rPr lang="ja-JP" altLang="en-US"/>
              <a:t>交絡因子：性別、造血細胞病理が観察されるか否か</a:t>
            </a:r>
            <a:endParaRPr lang="en-US" altLang="ja-JP" dirty="0"/>
          </a:p>
          <a:p>
            <a:pPr lvl="1">
              <a:lnSpc>
                <a:spcPct val="100000"/>
              </a:lnSpc>
            </a:pPr>
            <a:r>
              <a:rPr lang="ja-JP" altLang="en-US"/>
              <a:t>応答変数：骨肉腫無再発生存期間が</a:t>
            </a:r>
            <a:r>
              <a:rPr lang="en-US" altLang="ja-JP" dirty="0"/>
              <a:t>3</a:t>
            </a:r>
            <a:r>
              <a:rPr lang="ja-JP" altLang="en-US"/>
              <a:t>年以上であるか否か</a:t>
            </a:r>
            <a:endParaRPr lang="en-US" altLang="ja-JP" dirty="0"/>
          </a:p>
          <a:p>
            <a:pPr lvl="1">
              <a:lnSpc>
                <a:spcPct val="100000"/>
              </a:lnSpc>
            </a:pPr>
            <a:r>
              <a:rPr lang="ja-JP" altLang="en-US"/>
              <a:t>説明変数、交絡因子、応答変数いずれもバイナリ変数</a:t>
            </a:r>
            <a:endParaRPr lang="en-US" altLang="ja-JP" dirty="0"/>
          </a:p>
          <a:p>
            <a:pPr marL="457200" lvl="1" indent="0">
              <a:lnSpc>
                <a:spcPct val="100000"/>
              </a:lnSpc>
              <a:buNone/>
            </a:pPr>
            <a:endParaRPr lang="en-US" altLang="ja-JP" sz="800" dirty="0"/>
          </a:p>
          <a:p>
            <a:r>
              <a:rPr lang="ja-JP" altLang="en-US"/>
              <a:t>ダウンサンプリング</a:t>
            </a:r>
            <a:r>
              <a:rPr lang="en-US" altLang="ja-JP" dirty="0"/>
              <a:t>: </a:t>
            </a:r>
            <a:r>
              <a:rPr lang="ja-JP" altLang="en-US"/>
              <a:t>サンプル数</a:t>
            </a:r>
            <a:r>
              <a:rPr lang="en-US" altLang="ja-JP" dirty="0"/>
              <a:t>20, 25, 30, 35, 40 </a:t>
            </a:r>
            <a:r>
              <a:rPr lang="ja-JP" altLang="en-US"/>
              <a:t>を５通り用意</a:t>
            </a:r>
            <a:endParaRPr lang="en-US" altLang="ja-JP" dirty="0"/>
          </a:p>
          <a:p>
            <a:pPr marL="0" indent="0">
              <a:buNone/>
            </a:pPr>
            <a:endParaRPr lang="en-US" altLang="ja-JP" sz="800" dirty="0"/>
          </a:p>
          <a:p>
            <a:r>
              <a:rPr lang="ja-JP" altLang="en-US"/>
              <a:t>比較手法：</a:t>
            </a:r>
            <a:endParaRPr lang="en-US" altLang="ja-JP" dirty="0"/>
          </a:p>
          <a:p>
            <a:pPr lvl="1"/>
            <a:r>
              <a:rPr lang="en-US" altLang="ja-JP" sz="2600" dirty="0"/>
              <a:t>4ti2 </a:t>
            </a:r>
            <a:r>
              <a:rPr lang="en-US" altLang="ja-JP" sz="2600" dirty="0" err="1"/>
              <a:t>zsolve</a:t>
            </a:r>
            <a:r>
              <a:rPr lang="en-US" altLang="ja-JP" sz="2600" dirty="0"/>
              <a:t> (</a:t>
            </a:r>
            <a:r>
              <a:rPr lang="ja-JP" altLang="en-US" sz="2600"/>
              <a:t>全列挙</a:t>
            </a:r>
            <a:r>
              <a:rPr lang="en-US" altLang="ja-JP" sz="2600" dirty="0"/>
              <a:t>)</a:t>
            </a:r>
          </a:p>
          <a:p>
            <a:pPr lvl="1"/>
            <a:r>
              <a:rPr lang="en" altLang="ja-JP" sz="2600" dirty="0"/>
              <a:t>2.7GHz </a:t>
            </a:r>
            <a:r>
              <a:rPr lang="ja-JP" altLang="en-US" sz="2600"/>
              <a:t>クアッドコア</a:t>
            </a:r>
            <a:r>
              <a:rPr lang="en" altLang="ja-JP" sz="2600" dirty="0"/>
              <a:t>Intel Core i7 </a:t>
            </a:r>
            <a:r>
              <a:rPr lang="ja-JP" altLang="en-US" sz="2600"/>
              <a:t>計算機にて実装</a:t>
            </a:r>
            <a:r>
              <a:rPr lang="ja-JP" altLang="ja-JP" sz="2600"/>
              <a:t>（</a:t>
            </a:r>
            <a:r>
              <a:rPr lang="en-US" altLang="ja-JP" sz="2600" dirty="0"/>
              <a:t>SA</a:t>
            </a:r>
            <a:r>
              <a:rPr lang="ja-JP" altLang="ja-JP" sz="2600"/>
              <a:t>）</a:t>
            </a:r>
            <a:endParaRPr lang="en-US" altLang="ja-JP" sz="2600" dirty="0"/>
          </a:p>
          <a:p>
            <a:pPr lvl="1"/>
            <a:r>
              <a:rPr lang="en-US" altLang="ja-JP" sz="2600" dirty="0"/>
              <a:t>D-wave 2000Q (QA)</a:t>
            </a:r>
          </a:p>
          <a:p>
            <a:pPr marL="0" indent="0">
              <a:buNone/>
            </a:pPr>
            <a:endParaRPr lang="en-US" altLang="ja-JP" sz="800" dirty="0"/>
          </a:p>
          <a:p>
            <a:r>
              <a:rPr lang="en-US" altLang="ja-JP" dirty="0"/>
              <a:t>10</a:t>
            </a:r>
            <a:r>
              <a:rPr lang="en-US" altLang="ja-JP" baseline="30000" dirty="0"/>
              <a:t>4</a:t>
            </a:r>
            <a:r>
              <a:rPr lang="ja-JP" altLang="en-US"/>
              <a:t>サンプル生成</a:t>
            </a:r>
            <a:r>
              <a:rPr lang="en-US" altLang="ja-JP" dirty="0"/>
              <a:t> (SA, QA</a:t>
            </a:r>
            <a:r>
              <a:rPr lang="ja-JP" altLang="en-US"/>
              <a:t>において</a:t>
            </a:r>
            <a:r>
              <a:rPr lang="en-US" altLang="ja-JP" dirty="0"/>
              <a:t>)</a:t>
            </a:r>
          </a:p>
          <a:p>
            <a:pPr marL="0" indent="0">
              <a:buNone/>
            </a:pPr>
            <a:endParaRPr lang="en-US" altLang="ja-JP" sz="2400" dirty="0"/>
          </a:p>
          <a:p>
            <a:pPr marL="0" indent="0">
              <a:buNone/>
            </a:pPr>
            <a:endParaRPr kumimoji="1" lang="ja-JP" altLang="en-US" sz="2400"/>
          </a:p>
        </p:txBody>
      </p:sp>
    </p:spTree>
    <p:extLst>
      <p:ext uri="{BB962C8B-B14F-4D97-AF65-F5344CB8AC3E}">
        <p14:creationId xmlns:p14="http://schemas.microsoft.com/office/powerpoint/2010/main" val="388971693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25163</TotalTime>
  <Words>5245</Words>
  <Application>Microsoft Macintosh PowerPoint</Application>
  <PresentationFormat>ワイド画面</PresentationFormat>
  <Paragraphs>436</Paragraphs>
  <Slides>23</Slides>
  <Notes>23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游ゴシック</vt:lpstr>
      <vt:lpstr>游ゴシック Light</vt:lpstr>
      <vt:lpstr>Arial</vt:lpstr>
      <vt:lpstr>Cambria Math</vt:lpstr>
      <vt:lpstr>Wingdings</vt:lpstr>
      <vt:lpstr>Office テーマ</vt:lpstr>
      <vt:lpstr>イジングマシンを用いた 正確ロジスティック回帰分析</vt:lpstr>
      <vt:lpstr>ロジスティック回帰モデルは、 疫学において使用頻度の多いモデルである</vt:lpstr>
      <vt:lpstr>最尤推定・尤度比検定が対処不可能な、 問題サイズやデータがある</vt:lpstr>
      <vt:lpstr>正確ロジスティック回帰分析は、漸近論に基づいた統計解析が抱える問題を解決する</vt:lpstr>
      <vt:lpstr>イジングモデルは社会で頻発する問題を解決可能な、優れたモデルである</vt:lpstr>
      <vt:lpstr>量子アニーリングマシンは技術・社会における問題を解決するコンピュータとなりうる</vt:lpstr>
      <vt:lpstr>イジングモデルを用いた 正確ロジスティック回帰分析を実施</vt:lpstr>
      <vt:lpstr>使用した基底状態サンプリングはSA, QA</vt:lpstr>
      <vt:lpstr>実験詳細</vt:lpstr>
      <vt:lpstr>チェーン強度の確定</vt:lpstr>
      <vt:lpstr>結果</vt:lpstr>
      <vt:lpstr>QAがSAよりも基底状態探索に失敗した 結果に対する考察</vt:lpstr>
      <vt:lpstr>PowerPoint プレゼンテーション</vt:lpstr>
      <vt:lpstr>まとめ</vt:lpstr>
      <vt:lpstr>謝辞</vt:lpstr>
      <vt:lpstr>量子アニーリングマシンの動作原理</vt:lpstr>
      <vt:lpstr>超電導方式の課題</vt:lpstr>
      <vt:lpstr>エラーで困らない古典コンピューター エラーで困る量子コンピューター</vt:lpstr>
      <vt:lpstr>チェーン強度実験結果の詳細</vt:lpstr>
      <vt:lpstr>コヒーレンス時間の延長</vt:lpstr>
      <vt:lpstr>QA計測時間</vt:lpstr>
      <vt:lpstr>SA</vt:lpstr>
      <vt:lpstr>正確ロジスティック回帰分析　　（ Exact logistic regression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Exact Logistic Regression on a Quantum Annealer</dc:title>
  <dc:creator>津田 こうじ</dc:creator>
  <cp:lastModifiedBy>佐藤 史歩</cp:lastModifiedBy>
  <cp:revision>278</cp:revision>
  <dcterms:created xsi:type="dcterms:W3CDTF">2020-07-20T00:05:51Z</dcterms:created>
  <dcterms:modified xsi:type="dcterms:W3CDTF">2021-02-05T01:00:20Z</dcterms:modified>
</cp:coreProperties>
</file>